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57" r:id="rId3"/>
    <p:sldId id="259" r:id="rId4"/>
    <p:sldId id="276" r:id="rId5"/>
    <p:sldId id="260" r:id="rId6"/>
    <p:sldId id="286" r:id="rId7"/>
    <p:sldId id="287" r:id="rId8"/>
    <p:sldId id="278" r:id="rId9"/>
    <p:sldId id="267" r:id="rId10"/>
    <p:sldId id="269" r:id="rId11"/>
    <p:sldId id="271" r:id="rId12"/>
    <p:sldId id="273" r:id="rId13"/>
    <p:sldId id="270" r:id="rId14"/>
    <p:sldId id="279" r:id="rId15"/>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72"/>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boima\Desktop\BSL%20NEWSLETTER\ANALYSI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boima\Desktop\BSL%20NEWSLETTER\ANALYSI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29040732816584E-2"/>
          <c:y val="0.17155979457017487"/>
          <c:w val="0.88666430441333444"/>
          <c:h val="0.52706884584202296"/>
        </c:manualLayout>
      </c:layout>
      <c:lineChart>
        <c:grouping val="standard"/>
        <c:varyColors val="0"/>
        <c:ser>
          <c:idx val="0"/>
          <c:order val="0"/>
          <c:tx>
            <c:strRef>
              <c:f>'TRENDS IN EXCHANGE RATES'!$B$2</c:f>
              <c:strCache>
                <c:ptCount val="1"/>
                <c:pt idx="0">
                  <c:v>Commercial Banks' Rate</c:v>
                </c:pt>
              </c:strCache>
            </c:strRef>
          </c:tx>
          <c:spPr>
            <a:ln w="28575" cap="rnd">
              <a:solidFill>
                <a:schemeClr val="accent1"/>
              </a:solidFill>
              <a:round/>
            </a:ln>
            <a:effectLst/>
          </c:spPr>
          <c:marker>
            <c:symbol val="none"/>
          </c:marker>
          <c:cat>
            <c:numRef>
              <c:f>'TRENDS IN EXCHANGE RATES'!$A$3:$A$65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'TRENDS IN EXCHANGE RATES'!$B$3:$B$65</c:f>
              <c:numCache>
                <c:formatCode>0.00</c:formatCode>
                <c:ptCount val="63"/>
                <c:pt idx="0">
                  <c:v>7.63</c:v>
                </c:pt>
                <c:pt idx="1">
                  <c:v>7.67</c:v>
                </c:pt>
                <c:pt idx="2">
                  <c:v>7.69</c:v>
                </c:pt>
                <c:pt idx="3">
                  <c:v>7.75</c:v>
                </c:pt>
                <c:pt idx="4">
                  <c:v>7.75</c:v>
                </c:pt>
                <c:pt idx="5">
                  <c:v>7.87</c:v>
                </c:pt>
                <c:pt idx="6">
                  <c:v>8.2100000000000009</c:v>
                </c:pt>
                <c:pt idx="7">
                  <c:v>8.5399999999999991</c:v>
                </c:pt>
                <c:pt idx="8">
                  <c:v>8.4</c:v>
                </c:pt>
                <c:pt idx="9">
                  <c:v>8.4600000000000009</c:v>
                </c:pt>
                <c:pt idx="10">
                  <c:v>8.49</c:v>
                </c:pt>
                <c:pt idx="11">
                  <c:v>8.59</c:v>
                </c:pt>
                <c:pt idx="12">
                  <c:v>8.59</c:v>
                </c:pt>
                <c:pt idx="13">
                  <c:v>8.67</c:v>
                </c:pt>
                <c:pt idx="14">
                  <c:v>8.8000000000000007</c:v>
                </c:pt>
                <c:pt idx="15">
                  <c:v>8.82</c:v>
                </c:pt>
                <c:pt idx="16">
                  <c:v>8.89</c:v>
                </c:pt>
                <c:pt idx="17">
                  <c:v>8.93</c:v>
                </c:pt>
                <c:pt idx="18">
                  <c:v>9.16</c:v>
                </c:pt>
                <c:pt idx="19">
                  <c:v>9.41</c:v>
                </c:pt>
                <c:pt idx="20">
                  <c:v>9.61</c:v>
                </c:pt>
                <c:pt idx="21">
                  <c:v>9.7100000000000009</c:v>
                </c:pt>
                <c:pt idx="22">
                  <c:v>9.77</c:v>
                </c:pt>
                <c:pt idx="23">
                  <c:v>9.82</c:v>
                </c:pt>
                <c:pt idx="24">
                  <c:v>9.84</c:v>
                </c:pt>
                <c:pt idx="25">
                  <c:v>9.85</c:v>
                </c:pt>
                <c:pt idx="26">
                  <c:v>9.86</c:v>
                </c:pt>
                <c:pt idx="27">
                  <c:v>9.86</c:v>
                </c:pt>
                <c:pt idx="28">
                  <c:v>9.91</c:v>
                </c:pt>
                <c:pt idx="29">
                  <c:v>9.91</c:v>
                </c:pt>
                <c:pt idx="30">
                  <c:v>9.9499999999999993</c:v>
                </c:pt>
                <c:pt idx="31">
                  <c:v>9.9600000000000009</c:v>
                </c:pt>
                <c:pt idx="32">
                  <c:v>10.09</c:v>
                </c:pt>
                <c:pt idx="33">
                  <c:v>10.15</c:v>
                </c:pt>
                <c:pt idx="34">
                  <c:v>10.17</c:v>
                </c:pt>
                <c:pt idx="35">
                  <c:v>10.26</c:v>
                </c:pt>
                <c:pt idx="36">
                  <c:v>10.29</c:v>
                </c:pt>
                <c:pt idx="37">
                  <c:v>10.32</c:v>
                </c:pt>
                <c:pt idx="38">
                  <c:v>10.33</c:v>
                </c:pt>
                <c:pt idx="39">
                  <c:v>10.33</c:v>
                </c:pt>
                <c:pt idx="40">
                  <c:v>10.36</c:v>
                </c:pt>
                <c:pt idx="41">
                  <c:v>10.37</c:v>
                </c:pt>
                <c:pt idx="42">
                  <c:v>10.38</c:v>
                </c:pt>
                <c:pt idx="43">
                  <c:v>10.51</c:v>
                </c:pt>
                <c:pt idx="44">
                  <c:v>10.75</c:v>
                </c:pt>
                <c:pt idx="45">
                  <c:v>11.09</c:v>
                </c:pt>
                <c:pt idx="46">
                  <c:v>11.33</c:v>
                </c:pt>
                <c:pt idx="47">
                  <c:v>11.46</c:v>
                </c:pt>
                <c:pt idx="48">
                  <c:v>11.65</c:v>
                </c:pt>
                <c:pt idx="49">
                  <c:v>11.6</c:v>
                </c:pt>
                <c:pt idx="50">
                  <c:v>12.06</c:v>
                </c:pt>
                <c:pt idx="51">
                  <c:v>12.78</c:v>
                </c:pt>
                <c:pt idx="52">
                  <c:v>13.12</c:v>
                </c:pt>
                <c:pt idx="53">
                  <c:v>13.54</c:v>
                </c:pt>
                <c:pt idx="54">
                  <c:v>13.88</c:v>
                </c:pt>
                <c:pt idx="55">
                  <c:v>14.15</c:v>
                </c:pt>
                <c:pt idx="56">
                  <c:v>15.79</c:v>
                </c:pt>
                <c:pt idx="57">
                  <c:v>17.350000000000001</c:v>
                </c:pt>
                <c:pt idx="58">
                  <c:v>18.399999999999999</c:v>
                </c:pt>
                <c:pt idx="59">
                  <c:v>18.84</c:v>
                </c:pt>
                <c:pt idx="60">
                  <c:v>19.399999999999999</c:v>
                </c:pt>
                <c:pt idx="61">
                  <c:v>20.260000000000002</c:v>
                </c:pt>
                <c:pt idx="62">
                  <c:v>21.26</c:v>
                </c:pt>
              </c:numCache>
            </c:numRef>
          </c:val>
          <c:smooth val="0"/>
        </c:ser>
        <c:ser>
          <c:idx val="1"/>
          <c:order val="1"/>
          <c:tx>
            <c:strRef>
              <c:f>'TRENDS IN EXCHANGE RATES'!$C$2</c:f>
              <c:strCache>
                <c:ptCount val="1"/>
                <c:pt idx="0">
                  <c:v>Bureaus Market Rate</c:v>
                </c:pt>
              </c:strCache>
            </c:strRef>
          </c:tx>
          <c:spPr>
            <a:ln w="28575" cap="rnd">
              <a:solidFill>
                <a:schemeClr val="accent2"/>
              </a:solidFill>
              <a:round/>
            </a:ln>
            <a:effectLst/>
          </c:spPr>
          <c:marker>
            <c:symbol val="none"/>
          </c:marker>
          <c:cat>
            <c:numRef>
              <c:f>'TRENDS IN EXCHANGE RATES'!$A$3:$A$65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'TRENDS IN EXCHANGE RATES'!$C$3:$C$65</c:f>
              <c:numCache>
                <c:formatCode>0.00</c:formatCode>
                <c:ptCount val="63"/>
                <c:pt idx="0">
                  <c:v>7.57</c:v>
                </c:pt>
                <c:pt idx="1">
                  <c:v>7.6</c:v>
                </c:pt>
                <c:pt idx="2">
                  <c:v>7.63</c:v>
                </c:pt>
                <c:pt idx="3">
                  <c:v>7.66</c:v>
                </c:pt>
                <c:pt idx="4">
                  <c:v>7.67</c:v>
                </c:pt>
                <c:pt idx="5">
                  <c:v>7.66</c:v>
                </c:pt>
                <c:pt idx="6">
                  <c:v>7.87</c:v>
                </c:pt>
                <c:pt idx="7">
                  <c:v>8.2799999999999994</c:v>
                </c:pt>
                <c:pt idx="8">
                  <c:v>8.25</c:v>
                </c:pt>
                <c:pt idx="9">
                  <c:v>8.32</c:v>
                </c:pt>
                <c:pt idx="10">
                  <c:v>8.3800000000000008</c:v>
                </c:pt>
                <c:pt idx="11">
                  <c:v>8.4</c:v>
                </c:pt>
                <c:pt idx="12">
                  <c:v>8.4</c:v>
                </c:pt>
                <c:pt idx="13">
                  <c:v>8.5</c:v>
                </c:pt>
                <c:pt idx="14">
                  <c:v>8.6</c:v>
                </c:pt>
                <c:pt idx="15">
                  <c:v>8.64</c:v>
                </c:pt>
                <c:pt idx="16">
                  <c:v>8.68</c:v>
                </c:pt>
                <c:pt idx="17">
                  <c:v>8.82</c:v>
                </c:pt>
                <c:pt idx="18">
                  <c:v>8.89</c:v>
                </c:pt>
                <c:pt idx="19">
                  <c:v>9.1199999999999992</c:v>
                </c:pt>
                <c:pt idx="20">
                  <c:v>9.36</c:v>
                </c:pt>
                <c:pt idx="21">
                  <c:v>9.6300000000000008</c:v>
                </c:pt>
                <c:pt idx="22">
                  <c:v>9.67</c:v>
                </c:pt>
                <c:pt idx="23">
                  <c:v>9.75</c:v>
                </c:pt>
                <c:pt idx="24">
                  <c:v>9.77</c:v>
                </c:pt>
                <c:pt idx="25">
                  <c:v>9.77</c:v>
                </c:pt>
                <c:pt idx="26">
                  <c:v>9.77</c:v>
                </c:pt>
                <c:pt idx="27">
                  <c:v>9.65</c:v>
                </c:pt>
                <c:pt idx="28">
                  <c:v>9.73</c:v>
                </c:pt>
                <c:pt idx="29">
                  <c:v>9.7100000000000009</c:v>
                </c:pt>
                <c:pt idx="30">
                  <c:v>9.77</c:v>
                </c:pt>
                <c:pt idx="31">
                  <c:v>9.82</c:v>
                </c:pt>
                <c:pt idx="32">
                  <c:v>9.9</c:v>
                </c:pt>
                <c:pt idx="33">
                  <c:v>10.029999999999999</c:v>
                </c:pt>
                <c:pt idx="34">
                  <c:v>10.11</c:v>
                </c:pt>
                <c:pt idx="35">
                  <c:v>10.19</c:v>
                </c:pt>
                <c:pt idx="36">
                  <c:v>10.26</c:v>
                </c:pt>
                <c:pt idx="37">
                  <c:v>10.27</c:v>
                </c:pt>
                <c:pt idx="38">
                  <c:v>10.23</c:v>
                </c:pt>
                <c:pt idx="39">
                  <c:v>10.27</c:v>
                </c:pt>
                <c:pt idx="40">
                  <c:v>10.28</c:v>
                </c:pt>
                <c:pt idx="41">
                  <c:v>10.29</c:v>
                </c:pt>
                <c:pt idx="42">
                  <c:v>10.31</c:v>
                </c:pt>
                <c:pt idx="43">
                  <c:v>10.34</c:v>
                </c:pt>
                <c:pt idx="44">
                  <c:v>10.6</c:v>
                </c:pt>
                <c:pt idx="45">
                  <c:v>10.78</c:v>
                </c:pt>
                <c:pt idx="46">
                  <c:v>11.15</c:v>
                </c:pt>
                <c:pt idx="47">
                  <c:v>11.36</c:v>
                </c:pt>
                <c:pt idx="48">
                  <c:v>11.48</c:v>
                </c:pt>
                <c:pt idx="49">
                  <c:v>11.41</c:v>
                </c:pt>
                <c:pt idx="50">
                  <c:v>12.15</c:v>
                </c:pt>
                <c:pt idx="51">
                  <c:v>12.75</c:v>
                </c:pt>
                <c:pt idx="52">
                  <c:v>13.31</c:v>
                </c:pt>
                <c:pt idx="53">
                  <c:v>12.95</c:v>
                </c:pt>
                <c:pt idx="54">
                  <c:v>13.87</c:v>
                </c:pt>
                <c:pt idx="55">
                  <c:v>14.1</c:v>
                </c:pt>
                <c:pt idx="56">
                  <c:v>14.82</c:v>
                </c:pt>
                <c:pt idx="57">
                  <c:v>14.82</c:v>
                </c:pt>
                <c:pt idx="58">
                  <c:v>18.2</c:v>
                </c:pt>
                <c:pt idx="59">
                  <c:v>18.25</c:v>
                </c:pt>
                <c:pt idx="60">
                  <c:v>19.39</c:v>
                </c:pt>
                <c:pt idx="61">
                  <c:v>20.059999999999999</c:v>
                </c:pt>
                <c:pt idx="62">
                  <c:v>21.11</c:v>
                </c:pt>
              </c:numCache>
            </c:numRef>
          </c:val>
          <c:smooth val="0"/>
        </c:ser>
        <c:ser>
          <c:idx val="2"/>
          <c:order val="2"/>
          <c:tx>
            <c:strRef>
              <c:f>'TRENDS IN EXCHANGE RATES'!$D$2</c:f>
              <c:strCache>
                <c:ptCount val="1"/>
                <c:pt idx="0">
                  <c:v>BSL Official Rate</c:v>
                </c:pt>
              </c:strCache>
            </c:strRef>
          </c:tx>
          <c:spPr>
            <a:ln w="28575" cap="rnd">
              <a:solidFill>
                <a:schemeClr val="accent3"/>
              </a:solidFill>
              <a:round/>
            </a:ln>
            <a:effectLst/>
          </c:spPr>
          <c:marker>
            <c:symbol val="none"/>
          </c:marker>
          <c:cat>
            <c:numRef>
              <c:f>'TRENDS IN EXCHANGE RATES'!$A$3:$A$65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'TRENDS IN EXCHANGE RATES'!$D$3:$D$65</c:f>
              <c:numCache>
                <c:formatCode>0.00</c:formatCode>
                <c:ptCount val="63"/>
                <c:pt idx="0">
                  <c:v>7.56</c:v>
                </c:pt>
                <c:pt idx="1">
                  <c:v>7.58</c:v>
                </c:pt>
                <c:pt idx="2">
                  <c:v>7.62</c:v>
                </c:pt>
                <c:pt idx="3">
                  <c:v>7.66</c:v>
                </c:pt>
                <c:pt idx="4">
                  <c:v>7.65</c:v>
                </c:pt>
                <c:pt idx="5">
                  <c:v>7.74</c:v>
                </c:pt>
                <c:pt idx="6">
                  <c:v>8.01</c:v>
                </c:pt>
                <c:pt idx="7">
                  <c:v>8.34</c:v>
                </c:pt>
                <c:pt idx="8">
                  <c:v>8.26</c:v>
                </c:pt>
                <c:pt idx="9">
                  <c:v>8.36</c:v>
                </c:pt>
                <c:pt idx="10">
                  <c:v>8.3800000000000008</c:v>
                </c:pt>
                <c:pt idx="11">
                  <c:v>8.49</c:v>
                </c:pt>
                <c:pt idx="12">
                  <c:v>8.49</c:v>
                </c:pt>
                <c:pt idx="13">
                  <c:v>8.5500000000000007</c:v>
                </c:pt>
                <c:pt idx="14">
                  <c:v>8.68</c:v>
                </c:pt>
                <c:pt idx="15">
                  <c:v>8.74</c:v>
                </c:pt>
                <c:pt idx="16">
                  <c:v>8.7899999999999991</c:v>
                </c:pt>
                <c:pt idx="17">
                  <c:v>8.83</c:v>
                </c:pt>
                <c:pt idx="18">
                  <c:v>8.99</c:v>
                </c:pt>
                <c:pt idx="19">
                  <c:v>9.26</c:v>
                </c:pt>
                <c:pt idx="20">
                  <c:v>9.44</c:v>
                </c:pt>
                <c:pt idx="21">
                  <c:v>9.56</c:v>
                </c:pt>
                <c:pt idx="22">
                  <c:v>9.69</c:v>
                </c:pt>
                <c:pt idx="23">
                  <c:v>9.69</c:v>
                </c:pt>
                <c:pt idx="24">
                  <c:v>9.74</c:v>
                </c:pt>
                <c:pt idx="25">
                  <c:v>9.75</c:v>
                </c:pt>
                <c:pt idx="26">
                  <c:v>9.76</c:v>
                </c:pt>
                <c:pt idx="27">
                  <c:v>9.69</c:v>
                </c:pt>
                <c:pt idx="28">
                  <c:v>9.7200000000000006</c:v>
                </c:pt>
                <c:pt idx="29">
                  <c:v>9.74</c:v>
                </c:pt>
                <c:pt idx="30">
                  <c:v>9.76</c:v>
                </c:pt>
                <c:pt idx="31">
                  <c:v>9.8000000000000007</c:v>
                </c:pt>
                <c:pt idx="32">
                  <c:v>9.92</c:v>
                </c:pt>
                <c:pt idx="33">
                  <c:v>10.01</c:v>
                </c:pt>
                <c:pt idx="34">
                  <c:v>10.02</c:v>
                </c:pt>
                <c:pt idx="35">
                  <c:v>10.130000000000001</c:v>
                </c:pt>
                <c:pt idx="36">
                  <c:v>10.17</c:v>
                </c:pt>
                <c:pt idx="37">
                  <c:v>10.199999999999999</c:v>
                </c:pt>
                <c:pt idx="38">
                  <c:v>10.23</c:v>
                </c:pt>
                <c:pt idx="39">
                  <c:v>10.210000000000001</c:v>
                </c:pt>
                <c:pt idx="40">
                  <c:v>10.23</c:v>
                </c:pt>
                <c:pt idx="41">
                  <c:v>10.28</c:v>
                </c:pt>
                <c:pt idx="42">
                  <c:v>10.26</c:v>
                </c:pt>
                <c:pt idx="43">
                  <c:v>10.36</c:v>
                </c:pt>
                <c:pt idx="44">
                  <c:v>10.57</c:v>
                </c:pt>
                <c:pt idx="45">
                  <c:v>10.89</c:v>
                </c:pt>
                <c:pt idx="46">
                  <c:v>11.12</c:v>
                </c:pt>
                <c:pt idx="47">
                  <c:v>11.26</c:v>
                </c:pt>
                <c:pt idx="48">
                  <c:v>11.46</c:v>
                </c:pt>
                <c:pt idx="49">
                  <c:v>11.42</c:v>
                </c:pt>
                <c:pt idx="50">
                  <c:v>11.89</c:v>
                </c:pt>
                <c:pt idx="51">
                  <c:v>12.6</c:v>
                </c:pt>
                <c:pt idx="52">
                  <c:v>13.06</c:v>
                </c:pt>
                <c:pt idx="53">
                  <c:v>13.54</c:v>
                </c:pt>
                <c:pt idx="54">
                  <c:v>13.88</c:v>
                </c:pt>
                <c:pt idx="55">
                  <c:v>14.15</c:v>
                </c:pt>
                <c:pt idx="56">
                  <c:v>15.79</c:v>
                </c:pt>
                <c:pt idx="57">
                  <c:v>17.350000000000001</c:v>
                </c:pt>
                <c:pt idx="58">
                  <c:v>18.329999999999998</c:v>
                </c:pt>
                <c:pt idx="59">
                  <c:v>18.84</c:v>
                </c:pt>
                <c:pt idx="60">
                  <c:v>19.39</c:v>
                </c:pt>
                <c:pt idx="61">
                  <c:v>20.170000000000002</c:v>
                </c:pt>
                <c:pt idx="62">
                  <c:v>21.22</c:v>
                </c:pt>
              </c:numCache>
            </c:numRef>
          </c:val>
          <c:smooth val="0"/>
        </c:ser>
        <c:ser>
          <c:idx val="3"/>
          <c:order val="3"/>
          <c:tx>
            <c:strRef>
              <c:f>'TRENDS IN EXCHANGE RATES'!$E$2</c:f>
              <c:strCache>
                <c:ptCount val="1"/>
                <c:pt idx="0">
                  <c:v>Parallel Market Rate</c:v>
                </c:pt>
              </c:strCache>
            </c:strRef>
          </c:tx>
          <c:spPr>
            <a:ln w="28575" cap="rnd">
              <a:solidFill>
                <a:schemeClr val="accent4"/>
              </a:solidFill>
              <a:round/>
            </a:ln>
            <a:effectLst/>
          </c:spPr>
          <c:marker>
            <c:symbol val="none"/>
          </c:marker>
          <c:cat>
            <c:numRef>
              <c:f>'TRENDS IN EXCHANGE RATES'!$A$3:$A$65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'TRENDS IN EXCHANGE RATES'!$E$3:$E$65</c:f>
              <c:numCache>
                <c:formatCode>0.00</c:formatCode>
                <c:ptCount val="63"/>
                <c:pt idx="0">
                  <c:v>7.73</c:v>
                </c:pt>
                <c:pt idx="1">
                  <c:v>7.75</c:v>
                </c:pt>
                <c:pt idx="2">
                  <c:v>7.76</c:v>
                </c:pt>
                <c:pt idx="3">
                  <c:v>7.76</c:v>
                </c:pt>
                <c:pt idx="4">
                  <c:v>7.89</c:v>
                </c:pt>
                <c:pt idx="5">
                  <c:v>8.2799999999999994</c:v>
                </c:pt>
                <c:pt idx="6">
                  <c:v>8.5500000000000007</c:v>
                </c:pt>
                <c:pt idx="7">
                  <c:v>8.58</c:v>
                </c:pt>
                <c:pt idx="8">
                  <c:v>8.65</c:v>
                </c:pt>
                <c:pt idx="9">
                  <c:v>8.58</c:v>
                </c:pt>
                <c:pt idx="10">
                  <c:v>8.64</c:v>
                </c:pt>
                <c:pt idx="11">
                  <c:v>8.65</c:v>
                </c:pt>
                <c:pt idx="12">
                  <c:v>8.65</c:v>
                </c:pt>
                <c:pt idx="13">
                  <c:v>8.83</c:v>
                </c:pt>
                <c:pt idx="14">
                  <c:v>8.9499999999999993</c:v>
                </c:pt>
                <c:pt idx="15">
                  <c:v>8.9499999999999993</c:v>
                </c:pt>
                <c:pt idx="16">
                  <c:v>9.0299999999999994</c:v>
                </c:pt>
                <c:pt idx="17">
                  <c:v>9.1999999999999993</c:v>
                </c:pt>
                <c:pt idx="18">
                  <c:v>9.65</c:v>
                </c:pt>
                <c:pt idx="19">
                  <c:v>10.050000000000001</c:v>
                </c:pt>
                <c:pt idx="20">
                  <c:v>10.18</c:v>
                </c:pt>
                <c:pt idx="21">
                  <c:v>10.210000000000001</c:v>
                </c:pt>
                <c:pt idx="22">
                  <c:v>10.11</c:v>
                </c:pt>
                <c:pt idx="23">
                  <c:v>10.15</c:v>
                </c:pt>
                <c:pt idx="24">
                  <c:v>10.029999999999999</c:v>
                </c:pt>
                <c:pt idx="25">
                  <c:v>10.119999999999999</c:v>
                </c:pt>
                <c:pt idx="26">
                  <c:v>10.130000000000001</c:v>
                </c:pt>
                <c:pt idx="27">
                  <c:v>10.18</c:v>
                </c:pt>
                <c:pt idx="28">
                  <c:v>10.18</c:v>
                </c:pt>
                <c:pt idx="29">
                  <c:v>10.28</c:v>
                </c:pt>
                <c:pt idx="30">
                  <c:v>10.9</c:v>
                </c:pt>
                <c:pt idx="31">
                  <c:v>10.65</c:v>
                </c:pt>
                <c:pt idx="32">
                  <c:v>10.65</c:v>
                </c:pt>
                <c:pt idx="33">
                  <c:v>10.65</c:v>
                </c:pt>
                <c:pt idx="34">
                  <c:v>10.7</c:v>
                </c:pt>
                <c:pt idx="35">
                  <c:v>10.4</c:v>
                </c:pt>
                <c:pt idx="36">
                  <c:v>10.35</c:v>
                </c:pt>
                <c:pt idx="37">
                  <c:v>10.35</c:v>
                </c:pt>
                <c:pt idx="38">
                  <c:v>10.39</c:v>
                </c:pt>
                <c:pt idx="39">
                  <c:v>10.45</c:v>
                </c:pt>
                <c:pt idx="40">
                  <c:v>10.45</c:v>
                </c:pt>
                <c:pt idx="41">
                  <c:v>10.55</c:v>
                </c:pt>
                <c:pt idx="42">
                  <c:v>10.68</c:v>
                </c:pt>
                <c:pt idx="43">
                  <c:v>11.35</c:v>
                </c:pt>
                <c:pt idx="44">
                  <c:v>11.48</c:v>
                </c:pt>
                <c:pt idx="45">
                  <c:v>11.7</c:v>
                </c:pt>
                <c:pt idx="46">
                  <c:v>11.75</c:v>
                </c:pt>
                <c:pt idx="47">
                  <c:v>11.68</c:v>
                </c:pt>
                <c:pt idx="48">
                  <c:v>11.85</c:v>
                </c:pt>
                <c:pt idx="49">
                  <c:v>11.88</c:v>
                </c:pt>
                <c:pt idx="50">
                  <c:v>13.13</c:v>
                </c:pt>
                <c:pt idx="51">
                  <c:v>13.25</c:v>
                </c:pt>
                <c:pt idx="52">
                  <c:v>13.5</c:v>
                </c:pt>
                <c:pt idx="53">
                  <c:v>13.98</c:v>
                </c:pt>
                <c:pt idx="54">
                  <c:v>13.95</c:v>
                </c:pt>
                <c:pt idx="55">
                  <c:v>14.2</c:v>
                </c:pt>
                <c:pt idx="56">
                  <c:v>16.25</c:v>
                </c:pt>
                <c:pt idx="57">
                  <c:v>18.05</c:v>
                </c:pt>
                <c:pt idx="58">
                  <c:v>18.5</c:v>
                </c:pt>
                <c:pt idx="59">
                  <c:v>18.899999999999999</c:v>
                </c:pt>
                <c:pt idx="60">
                  <c:v>19.649999999999999</c:v>
                </c:pt>
                <c:pt idx="61">
                  <c:v>20.65</c:v>
                </c:pt>
                <c:pt idx="62">
                  <c:v>21.65</c:v>
                </c:pt>
              </c:numCache>
            </c:numRef>
          </c:val>
          <c:smooth val="0"/>
        </c:ser>
        <c:dLbls>
          <c:showLegendKey val="0"/>
          <c:showVal val="0"/>
          <c:showCatName val="0"/>
          <c:showSerName val="0"/>
          <c:showPercent val="0"/>
          <c:showBubbleSize val="0"/>
        </c:dLbls>
        <c:smooth val="0"/>
        <c:axId val="-1703843088"/>
        <c:axId val="-1703838736"/>
      </c:lineChart>
      <c:dateAx>
        <c:axId val="-1703843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dirty="0"/>
                  <a:t>Period</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409]d\-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03838736"/>
        <c:crosses val="autoZero"/>
        <c:auto val="1"/>
        <c:lblOffset val="100"/>
        <c:baseTimeUnit val="days"/>
      </c:dateAx>
      <c:valAx>
        <c:axId val="-1703838736"/>
        <c:scaling>
          <c:orientation val="minMax"/>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200" b="1" dirty="0" err="1"/>
                  <a:t>NLe</a:t>
                </a:r>
                <a:r>
                  <a:rPr lang="en-US" sz="1200" b="1" dirty="0"/>
                  <a:t>/USD</a:t>
                </a:r>
              </a:p>
            </c:rich>
          </c:tx>
          <c:layout>
            <c:manualLayout>
              <c:xMode val="edge"/>
              <c:yMode val="edge"/>
              <c:x val="1.6014774708037586E-2"/>
              <c:y val="0.38117682478018022"/>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3843088"/>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dirty="0" smtClean="0"/>
              <a:t>EXCHANGE </a:t>
            </a:r>
            <a:r>
              <a:rPr lang="en-US" sz="1400" b="1" dirty="0"/>
              <a:t>RATE DEPRECIATION </a:t>
            </a:r>
            <a:r>
              <a:rPr lang="en-US" sz="1400" b="1" dirty="0" smtClean="0"/>
              <a:t>(Y/Y</a:t>
            </a:r>
            <a:r>
              <a:rPr lang="en-US" sz="1200" b="1" dirty="0" smtClean="0"/>
              <a:t>)</a:t>
            </a:r>
            <a:endParaRPr lang="en-US" sz="1200" b="1" dirty="0"/>
          </a:p>
        </c:rich>
      </c:tx>
      <c:layout>
        <c:manualLayout>
          <c:xMode val="edge"/>
          <c:yMode val="edge"/>
          <c:x val="0.25680687252859136"/>
          <c:y val="2.883099273693385E-2"/>
        </c:manualLayout>
      </c:layout>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529485621008759"/>
          <c:y val="0.14620985192470037"/>
          <c:w val="0.86534800520826927"/>
          <c:h val="0.71025633713960712"/>
        </c:manualLayout>
      </c:layout>
      <c:lineChart>
        <c:grouping val="standard"/>
        <c:varyColors val="0"/>
        <c:ser>
          <c:idx val="0"/>
          <c:order val="0"/>
          <c:tx>
            <c:strRef>
              <c:f>'EXCHANGE RATE DEPRECIATION'!$B$2</c:f>
              <c:strCache>
                <c:ptCount val="1"/>
                <c:pt idx="0">
                  <c:v>Commercial Banks' Rate</c:v>
                </c:pt>
              </c:strCache>
            </c:strRef>
          </c:tx>
          <c:spPr>
            <a:ln w="28575" cap="rnd">
              <a:solidFill>
                <a:schemeClr val="accent1"/>
              </a:solidFill>
              <a:round/>
            </a:ln>
            <a:effectLst/>
          </c:spPr>
          <c:marker>
            <c:symbol val="none"/>
          </c:marker>
          <c:cat>
            <c:numRef>
              <c:f>'EXCHANGE RATE DEPRECIATION'!$A$3:$A$65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'EXCHANGE RATE DEPRECIATION'!$B$3:$B$65</c:f>
              <c:numCache>
                <c:formatCode>0.00</c:formatCode>
                <c:ptCount val="63"/>
                <c:pt idx="0">
                  <c:v>7</c:v>
                </c:pt>
                <c:pt idx="1">
                  <c:v>4.9247606019151791</c:v>
                </c:pt>
                <c:pt idx="2">
                  <c:v>4.6258503401360729</c:v>
                </c:pt>
                <c:pt idx="3">
                  <c:v>5.1560379918588861</c:v>
                </c:pt>
                <c:pt idx="4">
                  <c:v>4.3068640646029666</c:v>
                </c:pt>
                <c:pt idx="5">
                  <c:v>5.7795698924731242</c:v>
                </c:pt>
                <c:pt idx="6">
                  <c:v>9.3209054593875074</c:v>
                </c:pt>
                <c:pt idx="7">
                  <c:v>12.962962962962955</c:v>
                </c:pt>
                <c:pt idx="8">
                  <c:v>10.671936758893285</c:v>
                </c:pt>
                <c:pt idx="9">
                  <c:v>11.315789473684234</c:v>
                </c:pt>
                <c:pt idx="10">
                  <c:v>11.41732283464567</c:v>
                </c:pt>
                <c:pt idx="11">
                  <c:v>13.175230566534912</c:v>
                </c:pt>
                <c:pt idx="12">
                  <c:v>12.581913499344699</c:v>
                </c:pt>
                <c:pt idx="13">
                  <c:v>13.037809647979138</c:v>
                </c:pt>
                <c:pt idx="14">
                  <c:v>14.434330299089737</c:v>
                </c:pt>
                <c:pt idx="15">
                  <c:v>13.806451612903237</c:v>
                </c:pt>
                <c:pt idx="16">
                  <c:v>14.709677419354851</c:v>
                </c:pt>
                <c:pt idx="17">
                  <c:v>13.468869123252848</c:v>
                </c:pt>
                <c:pt idx="18">
                  <c:v>11.571254567600487</c:v>
                </c:pt>
                <c:pt idx="19">
                  <c:v>10.187353629976602</c:v>
                </c:pt>
                <c:pt idx="20">
                  <c:v>14.404761904761898</c:v>
                </c:pt>
                <c:pt idx="21">
                  <c:v>14.77541371158393</c:v>
                </c:pt>
                <c:pt idx="22">
                  <c:v>15.076560659599526</c:v>
                </c:pt>
                <c:pt idx="23">
                  <c:v>14.31897555296857</c:v>
                </c:pt>
                <c:pt idx="24">
                  <c:v>14.55180442374855</c:v>
                </c:pt>
                <c:pt idx="25">
                  <c:v>13.610149942329874</c:v>
                </c:pt>
                <c:pt idx="26">
                  <c:v>12.045454545454536</c:v>
                </c:pt>
                <c:pt idx="27">
                  <c:v>11.791383219954632</c:v>
                </c:pt>
                <c:pt idx="28">
                  <c:v>11.473565804274454</c:v>
                </c:pt>
                <c:pt idx="29">
                  <c:v>10.974244120940657</c:v>
                </c:pt>
                <c:pt idx="30">
                  <c:v>8.6244541484716173</c:v>
                </c:pt>
                <c:pt idx="31">
                  <c:v>5.8448459086078763</c:v>
                </c:pt>
                <c:pt idx="32">
                  <c:v>4.9947970863683633</c:v>
                </c:pt>
                <c:pt idx="33">
                  <c:v>4.5314109165808469</c:v>
                </c:pt>
                <c:pt idx="34">
                  <c:v>4.0941658137154668</c:v>
                </c:pt>
                <c:pt idx="35">
                  <c:v>4.4806517311609007</c:v>
                </c:pt>
                <c:pt idx="36">
                  <c:v>4.57317073170731</c:v>
                </c:pt>
                <c:pt idx="37">
                  <c:v>4.7715736040609302</c:v>
                </c:pt>
                <c:pt idx="38">
                  <c:v>4.7667342799188717</c:v>
                </c:pt>
                <c:pt idx="39">
                  <c:v>4.7667342799188717</c:v>
                </c:pt>
                <c:pt idx="40">
                  <c:v>4.540867810292637</c:v>
                </c:pt>
                <c:pt idx="41">
                  <c:v>4.6417759838546901</c:v>
                </c:pt>
                <c:pt idx="42">
                  <c:v>4.3216080402010304</c:v>
                </c:pt>
                <c:pt idx="43">
                  <c:v>5.5220883534136345</c:v>
                </c:pt>
                <c:pt idx="44">
                  <c:v>6.5411298315163569</c:v>
                </c:pt>
                <c:pt idx="45">
                  <c:v>9.2610837438423577</c:v>
                </c:pt>
                <c:pt idx="46">
                  <c:v>11.406096361848572</c:v>
                </c:pt>
                <c:pt idx="47">
                  <c:v>11.69590643274856</c:v>
                </c:pt>
                <c:pt idx="48">
                  <c:v>13.216715257531586</c:v>
                </c:pt>
                <c:pt idx="49">
                  <c:v>12.403100775193799</c:v>
                </c:pt>
                <c:pt idx="50">
                  <c:v>16.747337850919664</c:v>
                </c:pt>
                <c:pt idx="51">
                  <c:v>23.717328170377527</c:v>
                </c:pt>
                <c:pt idx="52">
                  <c:v>26.640926640926633</c:v>
                </c:pt>
                <c:pt idx="53">
                  <c:v>30.568948891031834</c:v>
                </c:pt>
                <c:pt idx="54">
                  <c:v>33.718689788053943</c:v>
                </c:pt>
                <c:pt idx="55">
                  <c:v>34.633682207421515</c:v>
                </c:pt>
                <c:pt idx="56">
                  <c:v>46.883720930232542</c:v>
                </c:pt>
                <c:pt idx="57">
                  <c:v>56.447249774571695</c:v>
                </c:pt>
                <c:pt idx="58">
                  <c:v>62.400706090026461</c:v>
                </c:pt>
                <c:pt idx="59">
                  <c:v>64.397905759162285</c:v>
                </c:pt>
                <c:pt idx="60">
                  <c:v>66.523605150214578</c:v>
                </c:pt>
                <c:pt idx="61">
                  <c:v>74.65517241379311</c:v>
                </c:pt>
                <c:pt idx="62">
                  <c:v>76.285240464344952</c:v>
                </c:pt>
              </c:numCache>
            </c:numRef>
          </c:val>
          <c:smooth val="0"/>
        </c:ser>
        <c:ser>
          <c:idx val="1"/>
          <c:order val="1"/>
          <c:tx>
            <c:strRef>
              <c:f>'EXCHANGE RATE DEPRECIATION'!$C$2</c:f>
              <c:strCache>
                <c:ptCount val="1"/>
                <c:pt idx="0">
                  <c:v>Bureaus Market Rate</c:v>
                </c:pt>
              </c:strCache>
            </c:strRef>
          </c:tx>
          <c:spPr>
            <a:ln w="28575" cap="rnd">
              <a:solidFill>
                <a:schemeClr val="accent2"/>
              </a:solidFill>
              <a:round/>
            </a:ln>
            <a:effectLst/>
          </c:spPr>
          <c:marker>
            <c:symbol val="none"/>
          </c:marker>
          <c:cat>
            <c:numRef>
              <c:f>'EXCHANGE RATE DEPRECIATION'!$A$3:$A$65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'EXCHANGE RATE DEPRECIATION'!$C$3:$C$65</c:f>
              <c:numCache>
                <c:formatCode>0.00</c:formatCode>
                <c:ptCount val="63"/>
                <c:pt idx="0">
                  <c:v>4.2699724517906379</c:v>
                </c:pt>
                <c:pt idx="1">
                  <c:v>5.4091539528432708</c:v>
                </c:pt>
                <c:pt idx="2">
                  <c:v>5.2413793103448292</c:v>
                </c:pt>
                <c:pt idx="3">
                  <c:v>5.9474412171507618</c:v>
                </c:pt>
                <c:pt idx="4">
                  <c:v>5.502063273727642</c:v>
                </c:pt>
                <c:pt idx="5">
                  <c:v>4.2176870748299455</c:v>
                </c:pt>
                <c:pt idx="6">
                  <c:v>6.4952638700947363</c:v>
                </c:pt>
                <c:pt idx="7">
                  <c:v>11.290322580645151</c:v>
                </c:pt>
                <c:pt idx="8">
                  <c:v>10.589812332439674</c:v>
                </c:pt>
                <c:pt idx="9">
                  <c:v>11.229946524064172</c:v>
                </c:pt>
                <c:pt idx="10">
                  <c:v>11.288180610889786</c:v>
                </c:pt>
                <c:pt idx="11">
                  <c:v>11.258278145695378</c:v>
                </c:pt>
                <c:pt idx="12">
                  <c:v>10.964332892998673</c:v>
                </c:pt>
                <c:pt idx="13">
                  <c:v>11.842105263157897</c:v>
                </c:pt>
                <c:pt idx="14">
                  <c:v>12.712975098296187</c:v>
                </c:pt>
                <c:pt idx="15">
                  <c:v>12.79373368146215</c:v>
                </c:pt>
                <c:pt idx="16">
                  <c:v>13.168187744458937</c:v>
                </c:pt>
                <c:pt idx="17">
                  <c:v>15.143603133159278</c:v>
                </c:pt>
                <c:pt idx="18">
                  <c:v>12.960609911054654</c:v>
                </c:pt>
                <c:pt idx="19">
                  <c:v>10.144927536231885</c:v>
                </c:pt>
                <c:pt idx="20">
                  <c:v>13.454545454545453</c:v>
                </c:pt>
                <c:pt idx="21">
                  <c:v>15.745192307692314</c:v>
                </c:pt>
                <c:pt idx="22">
                  <c:v>15.393794749403323</c:v>
                </c:pt>
                <c:pt idx="23">
                  <c:v>16.071428571428559</c:v>
                </c:pt>
                <c:pt idx="24">
                  <c:v>16.309523809523796</c:v>
                </c:pt>
                <c:pt idx="25">
                  <c:v>14.941176470588236</c:v>
                </c:pt>
                <c:pt idx="26">
                  <c:v>13.604651162790704</c:v>
                </c:pt>
                <c:pt idx="27">
                  <c:v>11.689814814814813</c:v>
                </c:pt>
                <c:pt idx="28">
                  <c:v>12.096774193548399</c:v>
                </c:pt>
                <c:pt idx="29">
                  <c:v>10.09070294784582</c:v>
                </c:pt>
                <c:pt idx="30">
                  <c:v>9.8987626546681575</c:v>
                </c:pt>
                <c:pt idx="31">
                  <c:v>7.6754385964912464</c:v>
                </c:pt>
                <c:pt idx="32">
                  <c:v>5.7692307692307709</c:v>
                </c:pt>
                <c:pt idx="33">
                  <c:v>4.1536863966770365</c:v>
                </c:pt>
                <c:pt idx="34">
                  <c:v>4.5501551189244926</c:v>
                </c:pt>
                <c:pt idx="35">
                  <c:v>4.5128205128205146</c:v>
                </c:pt>
                <c:pt idx="36">
                  <c:v>5.0153531218014358</c:v>
                </c:pt>
                <c:pt idx="37">
                  <c:v>5.1177072671443113</c:v>
                </c:pt>
                <c:pt idx="38">
                  <c:v>4.7082906857727869</c:v>
                </c:pt>
                <c:pt idx="39">
                  <c:v>6.4248704663212308</c:v>
                </c:pt>
                <c:pt idx="40">
                  <c:v>5.6526207605344103</c:v>
                </c:pt>
                <c:pt idx="41">
                  <c:v>5.9732234809474649</c:v>
                </c:pt>
                <c:pt idx="42">
                  <c:v>5.5271238485158802</c:v>
                </c:pt>
                <c:pt idx="43">
                  <c:v>5.2953156822810543</c:v>
                </c:pt>
                <c:pt idx="44">
                  <c:v>7.0707070707070718</c:v>
                </c:pt>
                <c:pt idx="45">
                  <c:v>7.4775672981056918</c:v>
                </c:pt>
                <c:pt idx="46">
                  <c:v>10.286844708209708</c:v>
                </c:pt>
                <c:pt idx="47">
                  <c:v>11.481844946025511</c:v>
                </c:pt>
                <c:pt idx="48">
                  <c:v>11.890838206627684</c:v>
                </c:pt>
                <c:pt idx="49">
                  <c:v>11.100292112950338</c:v>
                </c:pt>
                <c:pt idx="50">
                  <c:v>18.768328445747805</c:v>
                </c:pt>
                <c:pt idx="51">
                  <c:v>24.148003894839356</c:v>
                </c:pt>
                <c:pt idx="52">
                  <c:v>29.474708171206231</c:v>
                </c:pt>
                <c:pt idx="53">
                  <c:v>25.850340136054427</c:v>
                </c:pt>
                <c:pt idx="54">
                  <c:v>34.529582929194945</c:v>
                </c:pt>
                <c:pt idx="55">
                  <c:v>36.363636363636353</c:v>
                </c:pt>
                <c:pt idx="56">
                  <c:v>39.811320754716981</c:v>
                </c:pt>
                <c:pt idx="57">
                  <c:v>37.476808905380345</c:v>
                </c:pt>
                <c:pt idx="58">
                  <c:v>63.228699551569491</c:v>
                </c:pt>
                <c:pt idx="59">
                  <c:v>60.651408450704224</c:v>
                </c:pt>
                <c:pt idx="60">
                  <c:v>68.902439024390233</c:v>
                </c:pt>
                <c:pt idx="61">
                  <c:v>75.810692375109539</c:v>
                </c:pt>
                <c:pt idx="62">
                  <c:v>73.74485596707818</c:v>
                </c:pt>
              </c:numCache>
            </c:numRef>
          </c:val>
          <c:smooth val="0"/>
        </c:ser>
        <c:ser>
          <c:idx val="2"/>
          <c:order val="2"/>
          <c:tx>
            <c:strRef>
              <c:f>'EXCHANGE RATE DEPRECIATION'!$D$2</c:f>
              <c:strCache>
                <c:ptCount val="1"/>
                <c:pt idx="0">
                  <c:v>BSL Official Rate</c:v>
                </c:pt>
              </c:strCache>
            </c:strRef>
          </c:tx>
          <c:spPr>
            <a:ln w="28575" cap="rnd">
              <a:solidFill>
                <a:schemeClr val="accent3"/>
              </a:solidFill>
              <a:round/>
            </a:ln>
            <a:effectLst/>
          </c:spPr>
          <c:marker>
            <c:symbol val="none"/>
          </c:marker>
          <c:cat>
            <c:numRef>
              <c:f>'EXCHANGE RATE DEPRECIATION'!$A$3:$A$65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'EXCHANGE RATE DEPRECIATION'!$D$3:$D$65</c:f>
              <c:numCache>
                <c:formatCode>0.00</c:formatCode>
                <c:ptCount val="63"/>
                <c:pt idx="0">
                  <c:v>3.9889958734525388</c:v>
                </c:pt>
                <c:pt idx="1">
                  <c:v>4.6961325966850875</c:v>
                </c:pt>
                <c:pt idx="2">
                  <c:v>4.9586776859504189</c:v>
                </c:pt>
                <c:pt idx="3">
                  <c:v>5.5096418732782482</c:v>
                </c:pt>
                <c:pt idx="4">
                  <c:v>4.508196721311486</c:v>
                </c:pt>
                <c:pt idx="5">
                  <c:v>5.4495912806539648</c:v>
                </c:pt>
                <c:pt idx="6">
                  <c:v>7.9514824797843664</c:v>
                </c:pt>
                <c:pt idx="7">
                  <c:v>11.34846461949266</c:v>
                </c:pt>
                <c:pt idx="8">
                  <c:v>9.6945551128817975</c:v>
                </c:pt>
                <c:pt idx="9">
                  <c:v>10.875331564986723</c:v>
                </c:pt>
                <c:pt idx="10">
                  <c:v>10.846560846560859</c:v>
                </c:pt>
                <c:pt idx="11">
                  <c:v>12.599469496021221</c:v>
                </c:pt>
                <c:pt idx="12">
                  <c:v>12.301587301587302</c:v>
                </c:pt>
                <c:pt idx="13">
                  <c:v>12.796833773087069</c:v>
                </c:pt>
                <c:pt idx="14">
                  <c:v>13.910761154855633</c:v>
                </c:pt>
                <c:pt idx="15">
                  <c:v>14.099216710182771</c:v>
                </c:pt>
                <c:pt idx="16">
                  <c:v>14.901960784313717</c:v>
                </c:pt>
                <c:pt idx="17">
                  <c:v>14.082687338501287</c:v>
                </c:pt>
                <c:pt idx="18">
                  <c:v>12.234706616729095</c:v>
                </c:pt>
                <c:pt idx="19">
                  <c:v>11.031175059952037</c:v>
                </c:pt>
                <c:pt idx="20">
                  <c:v>14.285714285714279</c:v>
                </c:pt>
                <c:pt idx="21">
                  <c:v>14.354066985645941</c:v>
                </c:pt>
                <c:pt idx="22">
                  <c:v>15.632458233890191</c:v>
                </c:pt>
                <c:pt idx="23">
                  <c:v>14.134275618374549</c:v>
                </c:pt>
                <c:pt idx="24">
                  <c:v>14.723203769140159</c:v>
                </c:pt>
                <c:pt idx="25">
                  <c:v>14.035087719298245</c:v>
                </c:pt>
                <c:pt idx="26">
                  <c:v>12.442396313364057</c:v>
                </c:pt>
                <c:pt idx="27">
                  <c:v>10.869565217391287</c:v>
                </c:pt>
                <c:pt idx="28">
                  <c:v>10.580204778157022</c:v>
                </c:pt>
                <c:pt idx="29">
                  <c:v>10.305775764439407</c:v>
                </c:pt>
                <c:pt idx="30">
                  <c:v>8.5650723025583844</c:v>
                </c:pt>
                <c:pt idx="31">
                  <c:v>5.8315334773218153</c:v>
                </c:pt>
                <c:pt idx="32">
                  <c:v>5.0847457627118731</c:v>
                </c:pt>
                <c:pt idx="33">
                  <c:v>4.7071129707112913</c:v>
                </c:pt>
                <c:pt idx="34">
                  <c:v>3.4055727554179516</c:v>
                </c:pt>
                <c:pt idx="35">
                  <c:v>4.5407636738906243</c:v>
                </c:pt>
                <c:pt idx="36">
                  <c:v>4.4147843942505149</c:v>
                </c:pt>
                <c:pt idx="37">
                  <c:v>4.615384615384599</c:v>
                </c:pt>
                <c:pt idx="38">
                  <c:v>4.8155737704917989</c:v>
                </c:pt>
                <c:pt idx="39">
                  <c:v>5.366357069143457</c:v>
                </c:pt>
                <c:pt idx="40">
                  <c:v>5.2469135802469147</c:v>
                </c:pt>
                <c:pt idx="41">
                  <c:v>5.544147843942504</c:v>
                </c:pt>
                <c:pt idx="42">
                  <c:v>5.1229508196721341</c:v>
                </c:pt>
                <c:pt idx="43">
                  <c:v>5.714285714285694</c:v>
                </c:pt>
                <c:pt idx="44">
                  <c:v>6.5524193548387233</c:v>
                </c:pt>
                <c:pt idx="45">
                  <c:v>8.7912087912088044</c:v>
                </c:pt>
                <c:pt idx="46">
                  <c:v>10.97804391217565</c:v>
                </c:pt>
                <c:pt idx="47">
                  <c:v>11.154985192497513</c:v>
                </c:pt>
                <c:pt idx="48">
                  <c:v>12.684365781710927</c:v>
                </c:pt>
                <c:pt idx="49">
                  <c:v>11.960784313725492</c:v>
                </c:pt>
                <c:pt idx="50">
                  <c:v>16.226783968719459</c:v>
                </c:pt>
                <c:pt idx="51">
                  <c:v>23.408423114593525</c:v>
                </c:pt>
                <c:pt idx="52">
                  <c:v>27.663734115347015</c:v>
                </c:pt>
                <c:pt idx="53">
                  <c:v>31.712062256809336</c:v>
                </c:pt>
                <c:pt idx="54">
                  <c:v>35.282651072124757</c:v>
                </c:pt>
                <c:pt idx="55">
                  <c:v>36.583011583011604</c:v>
                </c:pt>
                <c:pt idx="56">
                  <c:v>49.385052034058653</c:v>
                </c:pt>
                <c:pt idx="57">
                  <c:v>59.320477502295702</c:v>
                </c:pt>
                <c:pt idx="58">
                  <c:v>64.838129496402857</c:v>
                </c:pt>
                <c:pt idx="59">
                  <c:v>67.317939609236248</c:v>
                </c:pt>
                <c:pt idx="60">
                  <c:v>69.197207678883061</c:v>
                </c:pt>
                <c:pt idx="61">
                  <c:v>76.619964973730319</c:v>
                </c:pt>
                <c:pt idx="62">
                  <c:v>78.469301934398629</c:v>
                </c:pt>
              </c:numCache>
            </c:numRef>
          </c:val>
          <c:smooth val="0"/>
        </c:ser>
        <c:ser>
          <c:idx val="3"/>
          <c:order val="3"/>
          <c:tx>
            <c:strRef>
              <c:f>'EXCHANGE RATE DEPRECIATION'!$E$2</c:f>
              <c:strCache>
                <c:ptCount val="1"/>
                <c:pt idx="0">
                  <c:v>Parallel Market Rate</c:v>
                </c:pt>
              </c:strCache>
            </c:strRef>
          </c:tx>
          <c:spPr>
            <a:ln w="28575" cap="rnd">
              <a:solidFill>
                <a:schemeClr val="accent4"/>
              </a:solidFill>
              <a:round/>
            </a:ln>
            <a:effectLst/>
          </c:spPr>
          <c:marker>
            <c:symbol val="none"/>
          </c:marker>
          <c:cat>
            <c:numRef>
              <c:f>'EXCHANGE RATE DEPRECIATION'!$A$3:$A$65</c:f>
              <c:numCache>
                <c:formatCode>[$-409]d\-mmm\-yy;@</c:formatCode>
                <c:ptCount val="63"/>
                <c:pt idx="0">
                  <c:v>43131</c:v>
                </c:pt>
                <c:pt idx="1">
                  <c:v>43159</c:v>
                </c:pt>
                <c:pt idx="2">
                  <c:v>43187</c:v>
                </c:pt>
                <c:pt idx="3">
                  <c:v>43215</c:v>
                </c:pt>
                <c:pt idx="4">
                  <c:v>43250</c:v>
                </c:pt>
                <c:pt idx="5">
                  <c:v>43278</c:v>
                </c:pt>
                <c:pt idx="6">
                  <c:v>43312</c:v>
                </c:pt>
                <c:pt idx="7">
                  <c:v>43341</c:v>
                </c:pt>
                <c:pt idx="8">
                  <c:v>43373</c:v>
                </c:pt>
                <c:pt idx="9">
                  <c:v>43404</c:v>
                </c:pt>
                <c:pt idx="10">
                  <c:v>43432</c:v>
                </c:pt>
                <c:pt idx="11">
                  <c:v>43465</c:v>
                </c:pt>
                <c:pt idx="12">
                  <c:v>43495</c:v>
                </c:pt>
                <c:pt idx="13">
                  <c:v>43523</c:v>
                </c:pt>
                <c:pt idx="14">
                  <c:v>43555</c:v>
                </c:pt>
                <c:pt idx="15">
                  <c:v>43585</c:v>
                </c:pt>
                <c:pt idx="16">
                  <c:v>43614</c:v>
                </c:pt>
                <c:pt idx="17">
                  <c:v>43646</c:v>
                </c:pt>
                <c:pt idx="18">
                  <c:v>43677</c:v>
                </c:pt>
                <c:pt idx="19">
                  <c:v>43708</c:v>
                </c:pt>
                <c:pt idx="20">
                  <c:v>43738</c:v>
                </c:pt>
                <c:pt idx="21">
                  <c:v>43768</c:v>
                </c:pt>
                <c:pt idx="22">
                  <c:v>43796</c:v>
                </c:pt>
                <c:pt idx="23">
                  <c:v>43830</c:v>
                </c:pt>
                <c:pt idx="24">
                  <c:v>43859</c:v>
                </c:pt>
                <c:pt idx="25">
                  <c:v>43888</c:v>
                </c:pt>
                <c:pt idx="26">
                  <c:v>43917</c:v>
                </c:pt>
                <c:pt idx="27">
                  <c:v>43951</c:v>
                </c:pt>
                <c:pt idx="28">
                  <c:v>43981</c:v>
                </c:pt>
                <c:pt idx="29">
                  <c:v>44012</c:v>
                </c:pt>
                <c:pt idx="30">
                  <c:v>44043</c:v>
                </c:pt>
                <c:pt idx="31">
                  <c:v>44074</c:v>
                </c:pt>
                <c:pt idx="32">
                  <c:v>44104</c:v>
                </c:pt>
                <c:pt idx="33">
                  <c:v>44135</c:v>
                </c:pt>
                <c:pt idx="34">
                  <c:v>44165</c:v>
                </c:pt>
                <c:pt idx="35">
                  <c:v>44195</c:v>
                </c:pt>
                <c:pt idx="36">
                  <c:v>44227</c:v>
                </c:pt>
                <c:pt idx="37">
                  <c:v>44255</c:v>
                </c:pt>
                <c:pt idx="38">
                  <c:v>44286</c:v>
                </c:pt>
                <c:pt idx="39">
                  <c:v>44316</c:v>
                </c:pt>
                <c:pt idx="40">
                  <c:v>44347</c:v>
                </c:pt>
                <c:pt idx="41">
                  <c:v>44377</c:v>
                </c:pt>
                <c:pt idx="42">
                  <c:v>44408</c:v>
                </c:pt>
                <c:pt idx="43">
                  <c:v>44439</c:v>
                </c:pt>
                <c:pt idx="44">
                  <c:v>44469</c:v>
                </c:pt>
                <c:pt idx="45">
                  <c:v>44496</c:v>
                </c:pt>
                <c:pt idx="46">
                  <c:v>44530</c:v>
                </c:pt>
                <c:pt idx="47">
                  <c:v>44561</c:v>
                </c:pt>
                <c:pt idx="48">
                  <c:v>44592</c:v>
                </c:pt>
                <c:pt idx="49">
                  <c:v>44620</c:v>
                </c:pt>
                <c:pt idx="50">
                  <c:v>44650</c:v>
                </c:pt>
                <c:pt idx="51">
                  <c:v>44681</c:v>
                </c:pt>
                <c:pt idx="52">
                  <c:v>44712</c:v>
                </c:pt>
                <c:pt idx="53">
                  <c:v>44742</c:v>
                </c:pt>
                <c:pt idx="54">
                  <c:v>44773</c:v>
                </c:pt>
                <c:pt idx="55">
                  <c:v>44804</c:v>
                </c:pt>
                <c:pt idx="56">
                  <c:v>44834</c:v>
                </c:pt>
                <c:pt idx="57">
                  <c:v>44865</c:v>
                </c:pt>
                <c:pt idx="58">
                  <c:v>44895</c:v>
                </c:pt>
                <c:pt idx="59">
                  <c:v>44925</c:v>
                </c:pt>
                <c:pt idx="60">
                  <c:v>44957</c:v>
                </c:pt>
                <c:pt idx="61">
                  <c:v>44985</c:v>
                </c:pt>
                <c:pt idx="62">
                  <c:v>45016</c:v>
                </c:pt>
              </c:numCache>
            </c:numRef>
          </c:cat>
          <c:val>
            <c:numRef>
              <c:f>'EXCHANGE RATE DEPRECIATION'!$E$3:$E$65</c:f>
              <c:numCache>
                <c:formatCode>0.00</c:formatCode>
                <c:ptCount val="63"/>
                <c:pt idx="0">
                  <c:v>3.7583892617449655</c:v>
                </c:pt>
                <c:pt idx="1">
                  <c:v>2.6490066225165476</c:v>
                </c:pt>
                <c:pt idx="2">
                  <c:v>2.3746701846965701</c:v>
                </c:pt>
                <c:pt idx="3">
                  <c:v>2.7814569536423805</c:v>
                </c:pt>
                <c:pt idx="4">
                  <c:v>4.503311258278142</c:v>
                </c:pt>
                <c:pt idx="5">
                  <c:v>9.6688741721854257</c:v>
                </c:pt>
                <c:pt idx="6">
                  <c:v>11.764705882352944</c:v>
                </c:pt>
                <c:pt idx="7">
                  <c:v>12.16</c:v>
                </c:pt>
                <c:pt idx="8">
                  <c:v>13.071895424836599</c:v>
                </c:pt>
                <c:pt idx="9">
                  <c:v>12.303664921465973</c:v>
                </c:pt>
                <c:pt idx="10">
                  <c:v>12.353706111833551</c:v>
                </c:pt>
                <c:pt idx="11">
                  <c:v>12.337662337662337</c:v>
                </c:pt>
                <c:pt idx="12">
                  <c:v>11.901681759379045</c:v>
                </c:pt>
                <c:pt idx="13">
                  <c:v>13.935483870967747</c:v>
                </c:pt>
                <c:pt idx="14">
                  <c:v>15.335051546391743</c:v>
                </c:pt>
                <c:pt idx="15">
                  <c:v>15.335051546391743</c:v>
                </c:pt>
                <c:pt idx="16">
                  <c:v>14.448669201520904</c:v>
                </c:pt>
                <c:pt idx="17">
                  <c:v>11.111111111111116</c:v>
                </c:pt>
                <c:pt idx="18">
                  <c:v>12.865497076023381</c:v>
                </c:pt>
                <c:pt idx="19">
                  <c:v>21.818181818181827</c:v>
                </c:pt>
                <c:pt idx="20">
                  <c:v>17.687861271676297</c:v>
                </c:pt>
                <c:pt idx="21">
                  <c:v>18.997668997669017</c:v>
                </c:pt>
                <c:pt idx="22">
                  <c:v>17.013888888888886</c:v>
                </c:pt>
                <c:pt idx="23">
                  <c:v>17.341040462427749</c:v>
                </c:pt>
                <c:pt idx="24">
                  <c:v>15.953757225433506</c:v>
                </c:pt>
                <c:pt idx="25">
                  <c:v>14.609286523216291</c:v>
                </c:pt>
                <c:pt idx="26">
                  <c:v>13.184357541899461</c:v>
                </c:pt>
                <c:pt idx="27">
                  <c:v>13.743016759776538</c:v>
                </c:pt>
                <c:pt idx="28">
                  <c:v>12.735326688815075</c:v>
                </c:pt>
                <c:pt idx="29">
                  <c:v>11.739130434782608</c:v>
                </c:pt>
                <c:pt idx="30">
                  <c:v>12.95336787564767</c:v>
                </c:pt>
                <c:pt idx="31">
                  <c:v>5.9701492537313383</c:v>
                </c:pt>
                <c:pt idx="32">
                  <c:v>4.6168958742632604</c:v>
                </c:pt>
                <c:pt idx="33">
                  <c:v>4.3095004897159672</c:v>
                </c:pt>
                <c:pt idx="34">
                  <c:v>5.8358061325420429</c:v>
                </c:pt>
                <c:pt idx="35">
                  <c:v>2.4630541871921263</c:v>
                </c:pt>
                <c:pt idx="36">
                  <c:v>3.1904287138584175</c:v>
                </c:pt>
                <c:pt idx="37">
                  <c:v>2.2727272727272707</c:v>
                </c:pt>
                <c:pt idx="38">
                  <c:v>2.5666337611056189</c:v>
                </c:pt>
                <c:pt idx="39">
                  <c:v>2.6522593320235766</c:v>
                </c:pt>
                <c:pt idx="40">
                  <c:v>2.6522593320235766</c:v>
                </c:pt>
                <c:pt idx="41">
                  <c:v>2.6264591439688845</c:v>
                </c:pt>
                <c:pt idx="42">
                  <c:v>-2.0183486238532167</c:v>
                </c:pt>
                <c:pt idx="43">
                  <c:v>6.572769953051627</c:v>
                </c:pt>
                <c:pt idx="44">
                  <c:v>7.7934272300469454</c:v>
                </c:pt>
                <c:pt idx="45">
                  <c:v>9.8591549295774517</c:v>
                </c:pt>
                <c:pt idx="46">
                  <c:v>9.8130841121495394</c:v>
                </c:pt>
                <c:pt idx="47">
                  <c:v>12.307692307692308</c:v>
                </c:pt>
                <c:pt idx="48">
                  <c:v>14.492753623188403</c:v>
                </c:pt>
                <c:pt idx="49">
                  <c:v>14.782608695652177</c:v>
                </c:pt>
                <c:pt idx="50">
                  <c:v>26.371511068334929</c:v>
                </c:pt>
                <c:pt idx="51">
                  <c:v>26.79425837320575</c:v>
                </c:pt>
                <c:pt idx="52">
                  <c:v>29.186602870813406</c:v>
                </c:pt>
                <c:pt idx="53">
                  <c:v>32.511848341232216</c:v>
                </c:pt>
                <c:pt idx="54">
                  <c:v>30.617977528089881</c:v>
                </c:pt>
                <c:pt idx="55">
                  <c:v>25.110132158590304</c:v>
                </c:pt>
                <c:pt idx="56">
                  <c:v>41.550522648083607</c:v>
                </c:pt>
                <c:pt idx="57">
                  <c:v>54.27350427350428</c:v>
                </c:pt>
                <c:pt idx="58">
                  <c:v>57.446808510638306</c:v>
                </c:pt>
                <c:pt idx="59">
                  <c:v>61.815068493150683</c:v>
                </c:pt>
                <c:pt idx="60">
                  <c:v>65.822784810126578</c:v>
                </c:pt>
                <c:pt idx="61">
                  <c:v>73.821548821548788</c:v>
                </c:pt>
                <c:pt idx="62">
                  <c:v>64.889565879664872</c:v>
                </c:pt>
              </c:numCache>
            </c:numRef>
          </c:val>
          <c:smooth val="0"/>
        </c:ser>
        <c:dLbls>
          <c:showLegendKey val="0"/>
          <c:showVal val="0"/>
          <c:showCatName val="0"/>
          <c:showSerName val="0"/>
          <c:showPercent val="0"/>
          <c:showBubbleSize val="0"/>
        </c:dLbls>
        <c:smooth val="0"/>
        <c:axId val="-1703844176"/>
        <c:axId val="-1703847984"/>
      </c:lineChart>
      <c:dateAx>
        <c:axId val="-17038441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a:t>Period</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409]d\-mmm\-yy;@"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3847984"/>
        <c:crosses val="autoZero"/>
        <c:auto val="1"/>
        <c:lblOffset val="100"/>
        <c:baseTimeUnit val="days"/>
      </c:dateAx>
      <c:valAx>
        <c:axId val="-1703847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Percentage</a:t>
                </a: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3844176"/>
        <c:crosses val="autoZero"/>
        <c:crossBetween val="between"/>
        <c:majorUnit val="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0.11779</cdr:x>
      <cdr:y>0.03419</cdr:y>
    </cdr:from>
    <cdr:to>
      <cdr:x>0.9607</cdr:x>
      <cdr:y>0.14038</cdr:y>
    </cdr:to>
    <cdr:sp macro="" textlink="">
      <cdr:nvSpPr>
        <cdr:cNvPr id="2" name="TextBox 1"/>
        <cdr:cNvSpPr txBox="1"/>
      </cdr:nvSpPr>
      <cdr:spPr>
        <a:xfrm xmlns:a="http://schemas.openxmlformats.org/drawingml/2006/main">
          <a:off x="1012564" y="160566"/>
          <a:ext cx="7245927" cy="4987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Exchange Rate Movements (Mid-Rate)</a:t>
          </a:r>
          <a:endParaRPr lang="en-US"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866560B5-B405-452A-8657-DC035AFB2EB6}" type="datetimeFigureOut">
              <a:rPr lang="en-US" smtClean="0"/>
              <a:t>5/9/2023</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5F60A2FD-30D2-4A79-97D0-DC03676C282A}" type="slidenum">
              <a:rPr lang="en-US" smtClean="0"/>
              <a:t>‹#›</a:t>
            </a:fld>
            <a:endParaRPr lang="en-US"/>
          </a:p>
        </p:txBody>
      </p:sp>
    </p:spTree>
    <p:extLst>
      <p:ext uri="{BB962C8B-B14F-4D97-AF65-F5344CB8AC3E}">
        <p14:creationId xmlns:p14="http://schemas.microsoft.com/office/powerpoint/2010/main" val="3037621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B5DA1C-ED5B-4F69-B9D3-A6FAD187032F}" type="datetimeFigureOut">
              <a:rPr lang="en-US" smtClean="0"/>
              <a:t>5/9/2023</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16561E5-B8FA-4616-B5D8-1CFEB32BDCFC}" type="slidenum">
              <a:rPr lang="en-US" smtClean="0"/>
              <a:t>‹#›</a:t>
            </a:fld>
            <a:endParaRPr lang="en-US"/>
          </a:p>
        </p:txBody>
      </p:sp>
    </p:spTree>
    <p:extLst>
      <p:ext uri="{BB962C8B-B14F-4D97-AF65-F5344CB8AC3E}">
        <p14:creationId xmlns:p14="http://schemas.microsoft.com/office/powerpoint/2010/main" val="206750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4458">
              <a:buFont typeface="Arial" panose="020B0604020202020204" pitchFamily="34" charset="0"/>
              <a:buChar char="•"/>
            </a:pPr>
            <a:r>
              <a:rPr lang="en-US" dirty="0" smtClean="0"/>
              <a:t>Salutation:  Acting Governor, Deputy Governor (FS), invited guests, Colleagues Ladies and Gentle men Good Afternoon to everyone.</a:t>
            </a:r>
            <a:r>
              <a:rPr lang="en-US" baseline="0" dirty="0" smtClean="0"/>
              <a:t> ……….Name  ALL PROTOCOLS OBSERVED.</a:t>
            </a:r>
            <a:endParaRPr lang="en-US" dirty="0" smtClean="0"/>
          </a:p>
          <a:p>
            <a:pPr marL="171450" indent="-171450" defTabSz="924458">
              <a:buFont typeface="Arial" panose="020B0604020202020204" pitchFamily="34" charset="0"/>
              <a:buChar char="•"/>
            </a:pPr>
            <a:r>
              <a:rPr lang="en-US" dirty="0" smtClean="0"/>
              <a:t>I</a:t>
            </a:r>
            <a:r>
              <a:rPr lang="en-US" baseline="0" dirty="0" smtClean="0"/>
              <a:t> am here to Present on the Topic: Recent Exchange Rate Developments in Sierra Leone: Response of the Bank of Sierra Leone </a:t>
            </a:r>
          </a:p>
          <a:p>
            <a:pPr marL="171450" indent="-171450" defTabSz="924458">
              <a:buFont typeface="Arial" panose="020B0604020202020204" pitchFamily="34" charset="0"/>
              <a:buChar char="•"/>
            </a:pPr>
            <a:r>
              <a:rPr lang="en-US" baseline="0" dirty="0" smtClean="0"/>
              <a:t>The outline my presentation is as follows:. </a:t>
            </a:r>
          </a:p>
          <a:p>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1</a:t>
            </a:fld>
            <a:endParaRPr lang="en-US"/>
          </a:p>
        </p:txBody>
      </p:sp>
    </p:spTree>
    <p:extLst>
      <p:ext uri="{BB962C8B-B14F-4D97-AF65-F5344CB8AC3E}">
        <p14:creationId xmlns:p14="http://schemas.microsoft.com/office/powerpoint/2010/main" val="4038199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FX market interventions were mainly in respect of supporting</a:t>
            </a:r>
            <a:r>
              <a:rPr lang="en-US" baseline="0" dirty="0" smtClean="0"/>
              <a:t> the private sector for the importation of essential goods particu</a:t>
            </a:r>
            <a:r>
              <a:rPr lang="en-US" dirty="0" smtClean="0"/>
              <a:t>larly food and fuel.</a:t>
            </a:r>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10</a:t>
            </a:fld>
            <a:endParaRPr lang="en-US"/>
          </a:p>
        </p:txBody>
      </p:sp>
    </p:spTree>
    <p:extLst>
      <p:ext uri="{BB962C8B-B14F-4D97-AF65-F5344CB8AC3E}">
        <p14:creationId xmlns:p14="http://schemas.microsoft.com/office/powerpoint/2010/main" val="2212319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ensure that foreign exchange market participants behave in an ethical and professional manner to promote fairness and integrity in the FX market, the BSL put out a number of Public Notices on holding, withdrawal and trading in foreign currency.</a:t>
            </a: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11</a:t>
            </a:fld>
            <a:endParaRPr lang="en-US"/>
          </a:p>
        </p:txBody>
      </p:sp>
    </p:spTree>
    <p:extLst>
      <p:ext uri="{BB962C8B-B14F-4D97-AF65-F5344CB8AC3E}">
        <p14:creationId xmlns:p14="http://schemas.microsoft.com/office/powerpoint/2010/main" val="4163377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 will start off with a brief introduction,</a:t>
            </a:r>
            <a:r>
              <a:rPr lang="en-US" baseline="0" dirty="0" smtClean="0"/>
              <a:t> and then </a:t>
            </a:r>
            <a:r>
              <a:rPr lang="en-US" dirty="0" smtClean="0"/>
              <a:t>move to the</a:t>
            </a:r>
            <a:r>
              <a:rPr lang="en-US" baseline="0" dirty="0" smtClean="0"/>
              <a:t> exchange rate management by the BSL, and exchange rate developments in S/L and Policy response by the BSL. . I will then give the conclusion and policy recommendations. </a:t>
            </a:r>
          </a:p>
          <a:p>
            <a:pPr marL="171450" indent="-171450">
              <a:buFont typeface="Arial" panose="020B0604020202020204" pitchFamily="34" charset="0"/>
              <a:buChar char="•"/>
            </a:pPr>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But before I start my presentation, let me state that the information contained in this report represents the views of the writers and NOT the BSL, as it has not been verified by the Bank.</a:t>
            </a:r>
            <a:endParaRPr lang="en-US"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2</a:t>
            </a:fld>
            <a:endParaRPr lang="en-US"/>
          </a:p>
        </p:txBody>
      </p:sp>
    </p:spTree>
    <p:extLst>
      <p:ext uri="{BB962C8B-B14F-4D97-AF65-F5344CB8AC3E}">
        <p14:creationId xmlns:p14="http://schemas.microsoft.com/office/powerpoint/2010/main" val="2632277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4458">
              <a:buFont typeface="Arial" panose="020B0604020202020204" pitchFamily="34" charset="0"/>
              <a:buNone/>
            </a:pPr>
            <a:endParaRPr lang="en-US" dirty="0" smtClean="0"/>
          </a:p>
          <a:p>
            <a:pPr marL="171450" indent="-171450" defTabSz="924458">
              <a:buFont typeface="Wingdings" panose="05000000000000000000" pitchFamily="2" charset="2"/>
              <a:buChar char="v"/>
            </a:pPr>
            <a:r>
              <a:rPr lang="en-US" baseline="0" dirty="0" smtClean="0"/>
              <a:t>As you are aware, in recent times exchange rate has become “the talk of the town”. This is because, movement in exchange rate affects everyone, RICH or POOR, CONSUMERS and BUSINESSES. There is a strong view that the impact is higher on consumers particularly the POOR. However, the effects can by significant for businesses particularly FOREIGN OWNED BUSNESSES that have to repatriate in foreign currencies. </a:t>
            </a:r>
          </a:p>
          <a:p>
            <a:pPr marL="0" indent="0" defTabSz="924458">
              <a:buFont typeface="Arial" panose="020B0604020202020204" pitchFamily="34" charset="0"/>
              <a:buNone/>
            </a:pPr>
            <a:endParaRPr lang="en-US" dirty="0" smtClean="0"/>
          </a:p>
          <a:p>
            <a:pPr marL="0" indent="0" defTabSz="924458">
              <a:buFont typeface="Arial" panose="020B0604020202020204" pitchFamily="34" charset="0"/>
              <a:buNone/>
            </a:pPr>
            <a:r>
              <a:rPr lang="en-US" dirty="0" smtClean="0"/>
              <a:t>2. Therefore</a:t>
            </a:r>
            <a:r>
              <a:rPr lang="en-US" dirty="0"/>
              <a:t>, volatility </a:t>
            </a:r>
            <a:r>
              <a:rPr lang="en-US" dirty="0" smtClean="0"/>
              <a:t>in </a:t>
            </a:r>
            <a:r>
              <a:rPr lang="en-US" dirty="0"/>
              <a:t>the exchange rate has repercussions on trade, balance of payments and overall economic performance of countries, particularly small open economies like Sierra Leone</a:t>
            </a:r>
            <a:r>
              <a:rPr lang="en-US" dirty="0">
                <a:solidFill>
                  <a:srgbClr val="FF0000"/>
                </a:solidFill>
              </a:rPr>
              <a:t>. </a:t>
            </a:r>
            <a:endParaRPr lang="en-US" dirty="0" smtClean="0">
              <a:solidFill>
                <a:srgbClr val="FF0000"/>
              </a:solidFill>
            </a:endParaRPr>
          </a:p>
          <a:p>
            <a:pPr marL="0" indent="0" defTabSz="924458">
              <a:buFont typeface="Arial" panose="020B0604020202020204" pitchFamily="34" charset="0"/>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fld id="{E16561E5-B8FA-4616-B5D8-1CFEB32BDCFC}" type="slidenum">
              <a:rPr lang="en-US" smtClean="0"/>
              <a:t>3</a:t>
            </a:fld>
            <a:endParaRPr lang="en-US"/>
          </a:p>
        </p:txBody>
      </p:sp>
    </p:spTree>
    <p:extLst>
      <p:ext uri="{BB962C8B-B14F-4D97-AF65-F5344CB8AC3E}">
        <p14:creationId xmlns:p14="http://schemas.microsoft.com/office/powerpoint/2010/main" val="998700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The choice of the US dollar over other international currencies is informed by the fact that over 90% of</a:t>
            </a:r>
            <a:r>
              <a:rPr lang="en-US" baseline="0" dirty="0" smtClean="0"/>
              <a:t> payments for Sierra Leone’s trade are denominated in US dollars</a:t>
            </a:r>
          </a:p>
          <a:p>
            <a:r>
              <a:rPr lang="en-US" baseline="0" dirty="0" smtClean="0"/>
              <a:t>Also the choice of the period is to show the behavior of exchange rate before and during the overlapping global crises-Covid-19 and the war in Ukraine</a:t>
            </a: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4</a:t>
            </a:fld>
            <a:endParaRPr lang="en-US"/>
          </a:p>
        </p:txBody>
      </p:sp>
    </p:spTree>
    <p:extLst>
      <p:ext uri="{BB962C8B-B14F-4D97-AF65-F5344CB8AC3E}">
        <p14:creationId xmlns:p14="http://schemas.microsoft.com/office/powerpoint/2010/main" val="82894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24458">
              <a:buFont typeface="Arial" panose="020B0604020202020204" pitchFamily="34" charset="0"/>
              <a:buNone/>
            </a:pPr>
            <a:r>
              <a:rPr lang="en-US" dirty="0" smtClean="0"/>
              <a:t>3. This means that the exchange rate of the Leone against international currencies is determined by forces of demand and supply.  In 1995, Sierra Leone signed up to Article 8 of the IMF Articles of Agreements which removes all restrictions on CURRENT ACCOUNT transactions</a:t>
            </a: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5</a:t>
            </a:fld>
            <a:endParaRPr lang="en-US"/>
          </a:p>
        </p:txBody>
      </p:sp>
    </p:spTree>
    <p:extLst>
      <p:ext uri="{BB962C8B-B14F-4D97-AF65-F5344CB8AC3E}">
        <p14:creationId xmlns:p14="http://schemas.microsoft.com/office/powerpoint/2010/main" val="174172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Exchange rate management has been challenged in</a:t>
            </a:r>
            <a:r>
              <a:rPr lang="en-US" baseline="0" dirty="0" smtClean="0"/>
              <a:t> recent years, with </a:t>
            </a:r>
            <a:r>
              <a:rPr lang="en-US" dirty="0" smtClean="0"/>
              <a:t>the exchange rate of the Leone to the US dollar persistently increasing across</a:t>
            </a:r>
            <a:r>
              <a:rPr lang="en-US" baseline="0" dirty="0" smtClean="0"/>
              <a:t> the foreign exchange markets segments.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1" baseline="0" dirty="0" smtClean="0"/>
              <a:t>BSL Rate</a:t>
            </a:r>
            <a:r>
              <a:rPr lang="en-US" baseline="0" dirty="0" smtClean="0"/>
              <a:t>: Jan.2018 (NLe7.56/USD1),  March 2023 (NLe21.22/USD1); </a:t>
            </a:r>
            <a:r>
              <a:rPr lang="en-US" b="1" baseline="0" dirty="0" smtClean="0"/>
              <a:t>Commercial Banks’ Rate </a:t>
            </a:r>
            <a:r>
              <a:rPr lang="en-US" baseline="0" dirty="0" smtClean="0"/>
              <a:t>: Jan.2018 (NLe7.63/USD1), Mar.2023 (NLe21.26/USD1);  </a:t>
            </a:r>
            <a:r>
              <a:rPr lang="en-US" b="1" baseline="0" dirty="0" smtClean="0"/>
              <a:t>Parallel Rate</a:t>
            </a:r>
            <a:r>
              <a:rPr lang="en-US" baseline="0" dirty="0" smtClean="0"/>
              <a:t>: Jan.2018 (NLe7.73/USD1), Mar.2023 (NLe21.65/USD1); and </a:t>
            </a:r>
            <a:r>
              <a:rPr lang="en-US" b="1" baseline="0" dirty="0" smtClean="0"/>
              <a:t>Bureaus Rate</a:t>
            </a:r>
            <a:r>
              <a:rPr lang="en-US" baseline="0" dirty="0" smtClean="0"/>
              <a:t>: Jan 2018 (NLe7.57/USD1), March 2023 (NLe21.11/USD1)</a:t>
            </a:r>
          </a:p>
        </p:txBody>
      </p:sp>
      <p:sp>
        <p:nvSpPr>
          <p:cNvPr id="4" name="Slide Number Placeholder 3"/>
          <p:cNvSpPr>
            <a:spLocks noGrp="1"/>
          </p:cNvSpPr>
          <p:nvPr>
            <p:ph type="sldNum" sz="quarter" idx="10"/>
          </p:nvPr>
        </p:nvSpPr>
        <p:spPr/>
        <p:txBody>
          <a:bodyPr/>
          <a:lstStyle/>
          <a:p>
            <a:fld id="{E16561E5-B8FA-4616-B5D8-1CFEB32BDCFC}" type="slidenum">
              <a:rPr lang="en-US" smtClean="0"/>
              <a:t>6</a:t>
            </a:fld>
            <a:endParaRPr lang="en-US"/>
          </a:p>
        </p:txBody>
      </p:sp>
    </p:spTree>
    <p:extLst>
      <p:ext uri="{BB962C8B-B14F-4D97-AF65-F5344CB8AC3E}">
        <p14:creationId xmlns:p14="http://schemas.microsoft.com/office/powerpoint/2010/main" val="3265481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The BSL’s rate depreciated  by </a:t>
            </a:r>
            <a:r>
              <a:rPr lang="en-US" baseline="0" dirty="0" smtClean="0"/>
              <a:t>5.54% </a:t>
            </a:r>
            <a:r>
              <a:rPr lang="en-US" baseline="0" dirty="0" smtClean="0"/>
              <a:t>in </a:t>
            </a:r>
            <a:r>
              <a:rPr lang="en-US" baseline="0" dirty="0" smtClean="0"/>
              <a:t>July </a:t>
            </a:r>
            <a:r>
              <a:rPr lang="en-US" baseline="0" dirty="0" smtClean="0"/>
              <a:t>2021, 67.32% in December 2022, and 78.47% in March 2023.</a:t>
            </a:r>
          </a:p>
          <a:p>
            <a:pPr marL="171450" indent="-171450">
              <a:buFont typeface="Arial" panose="020B0604020202020204" pitchFamily="34" charset="0"/>
              <a:buChar char="•"/>
            </a:pPr>
            <a:r>
              <a:rPr lang="en-US" baseline="0" dirty="0" smtClean="0"/>
              <a:t>The commercial banks' rate depreciated by </a:t>
            </a:r>
            <a:r>
              <a:rPr lang="en-US" baseline="0" dirty="0" smtClean="0"/>
              <a:t>4.32% </a:t>
            </a:r>
            <a:r>
              <a:rPr lang="en-US" baseline="0" dirty="0" smtClean="0"/>
              <a:t>in </a:t>
            </a:r>
            <a:r>
              <a:rPr lang="en-US" baseline="0" dirty="0" smtClean="0"/>
              <a:t>July </a:t>
            </a:r>
            <a:r>
              <a:rPr lang="en-US" baseline="0" dirty="0" smtClean="0"/>
              <a:t>2021, 64.40% in December 2022, and 76.29% in March 2023.</a:t>
            </a:r>
          </a:p>
          <a:p>
            <a:pPr marL="171450" indent="-171450">
              <a:buFont typeface="Arial" panose="020B0604020202020204" pitchFamily="34" charset="0"/>
              <a:buChar char="•"/>
            </a:pPr>
            <a:r>
              <a:rPr lang="en-US" baseline="0" dirty="0" smtClean="0"/>
              <a:t>The parallel market rate  depreciated by </a:t>
            </a:r>
            <a:r>
              <a:rPr lang="en-US" baseline="0" dirty="0" smtClean="0"/>
              <a:t>-2.02% </a:t>
            </a:r>
            <a:r>
              <a:rPr lang="en-US" baseline="0" dirty="0" smtClean="0"/>
              <a:t>in </a:t>
            </a:r>
            <a:r>
              <a:rPr lang="en-US" baseline="0" dirty="0" smtClean="0"/>
              <a:t>July </a:t>
            </a:r>
            <a:r>
              <a:rPr lang="en-US" baseline="0" dirty="0" smtClean="0"/>
              <a:t>2021, 61.82% in December 2022, and 64.89% in March 2023.</a:t>
            </a:r>
          </a:p>
          <a:p>
            <a:pPr marL="171450" indent="-171450">
              <a:buFont typeface="Arial" panose="020B0604020202020204" pitchFamily="34" charset="0"/>
              <a:buChar char="•"/>
            </a:pPr>
            <a:r>
              <a:rPr lang="en-US" baseline="0" dirty="0" smtClean="0"/>
              <a:t>The Bureaus rate depreciated by </a:t>
            </a:r>
            <a:r>
              <a:rPr lang="en-US" baseline="0" dirty="0" smtClean="0"/>
              <a:t>5.53% </a:t>
            </a:r>
            <a:r>
              <a:rPr lang="en-US" baseline="0" dirty="0" smtClean="0"/>
              <a:t>in </a:t>
            </a:r>
            <a:r>
              <a:rPr lang="en-US" baseline="0" dirty="0" smtClean="0"/>
              <a:t>July </a:t>
            </a:r>
            <a:r>
              <a:rPr lang="en-US" baseline="0" dirty="0" smtClean="0"/>
              <a:t>2021, 60.65% in December 2022, and 73.74% in March 2023.</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E16561E5-B8FA-4616-B5D8-1CFEB32BDCFC}" type="slidenum">
              <a:rPr lang="en-US" smtClean="0"/>
              <a:t>7</a:t>
            </a:fld>
            <a:endParaRPr lang="en-US"/>
          </a:p>
        </p:txBody>
      </p:sp>
    </p:spTree>
    <p:extLst>
      <p:ext uri="{BB962C8B-B14F-4D97-AF65-F5344CB8AC3E}">
        <p14:creationId xmlns:p14="http://schemas.microsoft.com/office/powerpoint/2010/main" val="1566029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persistent depreciation of the exchange rate can be attributed to a number of factors. These</a:t>
            </a:r>
            <a:r>
              <a:rPr lang="en-US" baseline="0" dirty="0" smtClean="0"/>
              <a:t> include:</a:t>
            </a:r>
            <a:endParaRPr lang="en-US" dirty="0"/>
          </a:p>
        </p:txBody>
      </p:sp>
      <p:sp>
        <p:nvSpPr>
          <p:cNvPr id="4" name="Slide Number Placeholder 3"/>
          <p:cNvSpPr>
            <a:spLocks noGrp="1"/>
          </p:cNvSpPr>
          <p:nvPr>
            <p:ph type="sldNum" sz="quarter" idx="10"/>
          </p:nvPr>
        </p:nvSpPr>
        <p:spPr/>
        <p:txBody>
          <a:bodyPr/>
          <a:lstStyle/>
          <a:p>
            <a:fld id="{E16561E5-B8FA-4616-B5D8-1CFEB32BDCFC}" type="slidenum">
              <a:rPr lang="en-US" smtClean="0"/>
              <a:t>8</a:t>
            </a:fld>
            <a:endParaRPr lang="en-US"/>
          </a:p>
        </p:txBody>
      </p:sp>
    </p:spTree>
    <p:extLst>
      <p:ext uri="{BB962C8B-B14F-4D97-AF65-F5344CB8AC3E}">
        <p14:creationId xmlns:p14="http://schemas.microsoft.com/office/powerpoint/2010/main" val="2816881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24458">
              <a:buFont typeface="Arial" panose="020B0604020202020204" pitchFamily="34" charset="0"/>
              <a:buChar char="•"/>
              <a:defRPr/>
            </a:pPr>
            <a:r>
              <a:rPr lang="en-US" dirty="0" smtClean="0"/>
              <a:t>BSL’s response to the persistent exchange rate depreciation can be broadly categorized </a:t>
            </a:r>
            <a:r>
              <a:rPr lang="en-US" baseline="0" dirty="0" smtClean="0"/>
              <a:t>into three: Monetary Policy Measures, FX market </a:t>
            </a:r>
            <a:r>
              <a:rPr lang="en-US" baseline="0" dirty="0" smtClean="0"/>
              <a:t>intervention </a:t>
            </a:r>
            <a:r>
              <a:rPr lang="en-US" baseline="0" dirty="0" smtClean="0"/>
              <a:t>Measures and Regulatory Measures</a:t>
            </a:r>
            <a:r>
              <a:rPr lang="en-US" baseline="0" dirty="0" smtClean="0"/>
              <a:t>.</a:t>
            </a:r>
          </a:p>
          <a:p>
            <a:pPr marL="171450" indent="-171450" defTabSz="924458">
              <a:buFont typeface="Arial" panose="020B0604020202020204" pitchFamily="34" charset="0"/>
              <a:buChar char="•"/>
              <a:defRPr/>
            </a:pPr>
            <a:endParaRPr lang="en-US" baseline="0" dirty="0" smtClean="0"/>
          </a:p>
          <a:p>
            <a:pPr marL="171450" indent="-171450" defTabSz="924458">
              <a:buFont typeface="Arial" panose="020B0604020202020204" pitchFamily="34" charset="0"/>
              <a:buChar char="•"/>
              <a:defRPr/>
            </a:pPr>
            <a:r>
              <a:rPr lang="en-US" b="1" baseline="0" dirty="0" smtClean="0"/>
              <a:t>Monetary Policy </a:t>
            </a:r>
            <a:r>
              <a:rPr lang="en-US" b="1" baseline="0" dirty="0" smtClean="0"/>
              <a:t>Measures</a:t>
            </a:r>
            <a:r>
              <a:rPr lang="en-US" baseline="0" dirty="0" smtClean="0"/>
              <a:t>: </a:t>
            </a:r>
            <a:r>
              <a:rPr lang="en-US" baseline="0" dirty="0" smtClean="0"/>
              <a:t>In March and December 2020, BSL reduced its Policy rate. Between December 2021 and March 2023, BSL increased its Policy rate</a:t>
            </a:r>
            <a:endParaRPr lang="en-US" dirty="0" smtClean="0"/>
          </a:p>
        </p:txBody>
      </p:sp>
      <p:sp>
        <p:nvSpPr>
          <p:cNvPr id="4" name="Slide Number Placeholder 3"/>
          <p:cNvSpPr>
            <a:spLocks noGrp="1"/>
          </p:cNvSpPr>
          <p:nvPr>
            <p:ph type="sldNum" sz="quarter" idx="10"/>
          </p:nvPr>
        </p:nvSpPr>
        <p:spPr/>
        <p:txBody>
          <a:bodyPr/>
          <a:lstStyle/>
          <a:p>
            <a:fld id="{E16561E5-B8FA-4616-B5D8-1CFEB32BDCFC}" type="slidenum">
              <a:rPr lang="en-US" smtClean="0"/>
              <a:t>9</a:t>
            </a:fld>
            <a:endParaRPr lang="en-US"/>
          </a:p>
        </p:txBody>
      </p:sp>
    </p:spTree>
    <p:extLst>
      <p:ext uri="{BB962C8B-B14F-4D97-AF65-F5344CB8AC3E}">
        <p14:creationId xmlns:p14="http://schemas.microsoft.com/office/powerpoint/2010/main" val="1178440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D07EA1-7B75-4CC8-BC0D-75C4D833D72B}"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EB70F-98C8-4C84-8317-D7477B94F7E7}"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59EF9-BD0F-40C8-9AE8-CA6BB765056E}"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E3D44F-108A-4409-B26E-A5A0F7DEB3F7}"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47032-51FC-45B0-862B-3D29F8258BF0}"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B1AB2-53D5-4107-BFFF-A9A9C7C5D969}"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D18F5C-FF11-4B11-8E0A-F9192B45057E}"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96597-60ED-4704-B36F-291655F9045C}"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6048CF-04CE-43AE-A5C8-DE7B6CC61F90}"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F07A-453A-44DE-A798-6F934430F063}" type="datetime1">
              <a:rPr lang="en-US" smtClean="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66109D-BC7A-48D1-A317-356F8C320757}" type="datetime1">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3A2581-F444-4040-B9AC-4471CE0E0E31}" type="datetime1">
              <a:rPr lang="en-US" smtClean="0"/>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416A98-1E61-4B20-8E13-5519B90F5A67}" type="datetime1">
              <a:rPr lang="en-US" smtClean="0"/>
              <a:t>5/9/2023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4345C-3510-46CD-BAE1-79CEDF0A2880}" type="datetime1">
              <a:rPr lang="en-US" smtClean="0"/>
              <a:t>5/9/2023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E44D3C-1EFB-47C6-8CCC-4357221C200C}" type="datetime1">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EAC13-387F-4679-8528-A76A0BEE77C1}" type="datetime1">
              <a:rPr lang="en-US" smtClean="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80356F-762E-4F6A-9E87-316294DAF512}" type="datetime1">
              <a:rPr lang="en-US" smtClean="0"/>
              <a:t>5/9/2023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ransition spd="med">
    <p:pull/>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14825"/>
            <a:ext cx="7766936" cy="2070484"/>
          </a:xfrm>
        </p:spPr>
        <p:txBody>
          <a:bodyPr/>
          <a:lstStyle/>
          <a:p>
            <a:pPr algn="ctr"/>
            <a:r>
              <a:rPr lang="en-US" sz="2800" b="1" dirty="0" smtClean="0">
                <a:solidFill>
                  <a:schemeClr val="tx1"/>
                </a:solidFill>
              </a:rPr>
              <a:t>RECENT EXCHANGE RATE DEVELOPMENTS IN SIERRA LEONE: RESPONSE OF THE BANK OF SIERRA LEONE</a:t>
            </a:r>
            <a:endParaRPr lang="en-US" sz="2800" b="1" dirty="0">
              <a:solidFill>
                <a:schemeClr val="tx1"/>
              </a:solidFill>
            </a:endParaRPr>
          </a:p>
        </p:txBody>
      </p:sp>
      <p:sp>
        <p:nvSpPr>
          <p:cNvPr id="3" name="Subtitle 2"/>
          <p:cNvSpPr>
            <a:spLocks noGrp="1"/>
          </p:cNvSpPr>
          <p:nvPr>
            <p:ph type="subTitle" idx="1"/>
          </p:nvPr>
        </p:nvSpPr>
        <p:spPr>
          <a:xfrm>
            <a:off x="1507067" y="4475018"/>
            <a:ext cx="7766936" cy="1096899"/>
          </a:xfrm>
        </p:spPr>
        <p:txBody>
          <a:bodyPr>
            <a:normAutofit fontScale="92500" lnSpcReduction="10000"/>
          </a:bodyPr>
          <a:lstStyle/>
          <a:p>
            <a:endParaRPr lang="en-US" dirty="0" smtClean="0"/>
          </a:p>
          <a:p>
            <a:endParaRPr lang="en-US" dirty="0"/>
          </a:p>
          <a:p>
            <a:r>
              <a:rPr lang="en-US" sz="2200" dirty="0" smtClean="0">
                <a:solidFill>
                  <a:schemeClr val="tx1"/>
                </a:solidFill>
              </a:rPr>
              <a:t>Presented By Thomas Boima</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1</a:t>
            </a:fld>
            <a:endParaRPr lang="en-US" sz="1800" dirty="0"/>
          </a:p>
        </p:txBody>
      </p:sp>
    </p:spTree>
    <p:extLst>
      <p:ext uri="{BB962C8B-B14F-4D97-AF65-F5344CB8AC3E}">
        <p14:creationId xmlns:p14="http://schemas.microsoft.com/office/powerpoint/2010/main" val="2758801001"/>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lstStyle/>
          <a:p>
            <a:r>
              <a:rPr lang="en-US" dirty="0"/>
              <a:t>Policy Response by the </a:t>
            </a:r>
            <a:r>
              <a:rPr lang="en-US" dirty="0" smtClean="0"/>
              <a:t>BSL (contd.)</a:t>
            </a:r>
            <a:endParaRPr lang="en-US" dirty="0"/>
          </a:p>
        </p:txBody>
      </p:sp>
      <p:sp>
        <p:nvSpPr>
          <p:cNvPr id="3" name="Content Placeholder 2"/>
          <p:cNvSpPr>
            <a:spLocks noGrp="1"/>
          </p:cNvSpPr>
          <p:nvPr>
            <p:ph sz="half" idx="1"/>
          </p:nvPr>
        </p:nvSpPr>
        <p:spPr>
          <a:xfrm>
            <a:off x="677334" y="2022765"/>
            <a:ext cx="4184035" cy="4558144"/>
          </a:xfrm>
        </p:spPr>
        <p:txBody>
          <a:bodyPr>
            <a:noAutofit/>
          </a:bodyPr>
          <a:lstStyle/>
          <a:p>
            <a:pPr marL="0" indent="0" algn="just">
              <a:buNone/>
            </a:pPr>
            <a:r>
              <a:rPr lang="en-US" sz="2000" dirty="0" smtClean="0"/>
              <a:t>1. In </a:t>
            </a:r>
            <a:r>
              <a:rPr lang="en-US" sz="2000" dirty="0"/>
              <a:t>April 2020, the BSL created the first Special Credit </a:t>
            </a:r>
            <a:r>
              <a:rPr lang="en-US" sz="2000" dirty="0" smtClean="0"/>
              <a:t>Facility of NLe500mn (</a:t>
            </a:r>
            <a:r>
              <a:rPr lang="en-US" sz="2000" dirty="0"/>
              <a:t>USD50mn</a:t>
            </a:r>
            <a:r>
              <a:rPr lang="en-US" sz="2000" dirty="0" smtClean="0"/>
              <a:t>), which lasted for </a:t>
            </a:r>
            <a:r>
              <a:rPr lang="en-US" sz="2000" dirty="0"/>
              <a:t>a period of one </a:t>
            </a:r>
            <a:r>
              <a:rPr lang="en-US" sz="2000" dirty="0" smtClean="0"/>
              <a:t>year </a:t>
            </a:r>
          </a:p>
          <a:p>
            <a:pPr marL="0" indent="0" algn="just">
              <a:buNone/>
            </a:pPr>
            <a:r>
              <a:rPr lang="en-US" sz="2000" dirty="0" smtClean="0"/>
              <a:t>2. On </a:t>
            </a:r>
            <a:r>
              <a:rPr lang="en-US" sz="2000" dirty="0"/>
              <a:t>11</a:t>
            </a:r>
            <a:r>
              <a:rPr lang="en-US" sz="2000" baseline="30000" dirty="0"/>
              <a:t>th</a:t>
            </a:r>
            <a:r>
              <a:rPr lang="en-US" sz="2000" dirty="0"/>
              <a:t> March 2021,</a:t>
            </a:r>
            <a:r>
              <a:rPr lang="en-US" sz="2000" b="1" dirty="0"/>
              <a:t> </a:t>
            </a:r>
            <a:r>
              <a:rPr lang="en-US" sz="2000" dirty="0"/>
              <a:t>the BSL created the Agricultural Credit Facility (ACF) of NLeLe100mn  (USD10mn) to support the agricultural </a:t>
            </a:r>
            <a:r>
              <a:rPr lang="en-US" sz="2000" dirty="0" smtClean="0"/>
              <a:t>sector.</a:t>
            </a:r>
            <a:endParaRPr lang="en-US" sz="2000" dirty="0"/>
          </a:p>
          <a:p>
            <a:pPr marL="0" indent="0" algn="just">
              <a:buNone/>
            </a:pPr>
            <a:r>
              <a:rPr lang="en-US" sz="2000" dirty="0" smtClean="0"/>
              <a:t>3. In October 2021, the </a:t>
            </a:r>
            <a:r>
              <a:rPr lang="en-US" sz="2000" dirty="0"/>
              <a:t>BSL </a:t>
            </a:r>
            <a:r>
              <a:rPr lang="en-US" sz="2000" dirty="0" smtClean="0"/>
              <a:t>rolled over </a:t>
            </a:r>
            <a:r>
              <a:rPr lang="en-US" sz="2000" dirty="0"/>
              <a:t>the Special Credit Facility by the same amount </a:t>
            </a:r>
            <a:r>
              <a:rPr lang="en-US" sz="2000" dirty="0" smtClean="0"/>
              <a:t>(NLe500mn equivalent to USD40.21mn. </a:t>
            </a:r>
            <a:endParaRPr lang="en-US" sz="2000" dirty="0"/>
          </a:p>
          <a:p>
            <a:endParaRPr lang="en-US" sz="2000" dirty="0"/>
          </a:p>
        </p:txBody>
      </p:sp>
      <p:sp>
        <p:nvSpPr>
          <p:cNvPr id="4" name="Content Placeholder 3"/>
          <p:cNvSpPr>
            <a:spLocks noGrp="1"/>
          </p:cNvSpPr>
          <p:nvPr>
            <p:ph sz="half" idx="2"/>
          </p:nvPr>
        </p:nvSpPr>
        <p:spPr>
          <a:xfrm>
            <a:off x="5089970" y="2022765"/>
            <a:ext cx="4184034" cy="4018597"/>
          </a:xfrm>
        </p:spPr>
        <p:txBody>
          <a:bodyPr>
            <a:normAutofit/>
          </a:bodyPr>
          <a:lstStyle/>
          <a:p>
            <a:pPr marL="0" indent="0" algn="just">
              <a:buNone/>
            </a:pPr>
            <a:r>
              <a:rPr lang="en-US" sz="2000" dirty="0" smtClean="0"/>
              <a:t>4. In April 2022, the BSL created two new Facilities- the Special Facility for Food (USD50mn) and the Special Facility for Fuel of USD36mn.</a:t>
            </a:r>
          </a:p>
          <a:p>
            <a:pPr marL="0" indent="0" algn="just">
              <a:buNone/>
            </a:pPr>
            <a:r>
              <a:rPr lang="en-US" sz="2000" dirty="0" smtClean="0"/>
              <a:t>5. In </a:t>
            </a:r>
            <a:r>
              <a:rPr lang="en-US" sz="2000" dirty="0"/>
              <a:t>August 2022, the BSL approved </a:t>
            </a:r>
            <a:r>
              <a:rPr lang="en-US" sz="2000" dirty="0" smtClean="0"/>
              <a:t>USD40mn </a:t>
            </a:r>
            <a:r>
              <a:rPr lang="en-US" sz="2000" dirty="0"/>
              <a:t>for intervention in the foreign exchange </a:t>
            </a:r>
            <a:r>
              <a:rPr lang="en-US" sz="2000" dirty="0" smtClean="0"/>
              <a:t>market</a:t>
            </a:r>
          </a:p>
          <a:p>
            <a:endParaRPr lang="en-US" dirty="0"/>
          </a:p>
          <a:p>
            <a:endParaRPr lang="en-US" dirty="0"/>
          </a:p>
        </p:txBody>
      </p:sp>
      <p:sp>
        <p:nvSpPr>
          <p:cNvPr id="5" name="TextBox 4"/>
          <p:cNvSpPr txBox="1"/>
          <p:nvPr/>
        </p:nvSpPr>
        <p:spPr>
          <a:xfrm>
            <a:off x="872835" y="1524000"/>
            <a:ext cx="6802583" cy="461665"/>
          </a:xfrm>
          <a:prstGeom prst="rect">
            <a:avLst/>
          </a:prstGeom>
          <a:noFill/>
        </p:spPr>
        <p:txBody>
          <a:bodyPr wrap="square" rtlCol="0">
            <a:spAutoFit/>
          </a:bodyPr>
          <a:lstStyle/>
          <a:p>
            <a:r>
              <a:rPr lang="en-US" sz="2000" b="1" dirty="0" smtClean="0"/>
              <a:t>2. </a:t>
            </a:r>
            <a:r>
              <a:rPr lang="en-US" sz="2400" b="1" dirty="0" smtClean="0"/>
              <a:t>FX Market Interventional Measures</a:t>
            </a:r>
            <a:endParaRPr lang="en-US" sz="2400" b="1" dirty="0"/>
          </a:p>
        </p:txBody>
      </p:sp>
      <p:sp>
        <p:nvSpPr>
          <p:cNvPr id="6" name="Slide Number Placeholder 5"/>
          <p:cNvSpPr>
            <a:spLocks noGrp="1"/>
          </p:cNvSpPr>
          <p:nvPr>
            <p:ph type="sldNum" sz="quarter" idx="12"/>
          </p:nvPr>
        </p:nvSpPr>
        <p:spPr/>
        <p:txBody>
          <a:bodyPr/>
          <a:lstStyle/>
          <a:p>
            <a:fld id="{6FF9F0C5-380F-41C2-899A-BAC0F0927E16}" type="slidenum">
              <a:rPr lang="en-US" sz="1800" smtClean="0"/>
              <a:t>10</a:t>
            </a:fld>
            <a:endParaRPr lang="en-US" sz="1800" dirty="0"/>
          </a:p>
        </p:txBody>
      </p:sp>
    </p:spTree>
    <p:extLst>
      <p:ext uri="{BB962C8B-B14F-4D97-AF65-F5344CB8AC3E}">
        <p14:creationId xmlns:p14="http://schemas.microsoft.com/office/powerpoint/2010/main" val="2817971846"/>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49927"/>
          </a:xfrm>
        </p:spPr>
        <p:txBody>
          <a:bodyPr/>
          <a:lstStyle/>
          <a:p>
            <a:r>
              <a:rPr lang="en-US" dirty="0"/>
              <a:t>Policy Response by the BSL (contd</a:t>
            </a:r>
            <a:r>
              <a:rPr lang="en-US" dirty="0" smtClean="0"/>
              <a:t>.)</a:t>
            </a:r>
            <a:endParaRPr lang="en-US" dirty="0"/>
          </a:p>
        </p:txBody>
      </p:sp>
      <p:sp>
        <p:nvSpPr>
          <p:cNvPr id="3" name="Content Placeholder 2"/>
          <p:cNvSpPr>
            <a:spLocks noGrp="1"/>
          </p:cNvSpPr>
          <p:nvPr>
            <p:ph sz="half" idx="1"/>
          </p:nvPr>
        </p:nvSpPr>
        <p:spPr>
          <a:xfrm>
            <a:off x="677334" y="2050473"/>
            <a:ext cx="4184035" cy="3990888"/>
          </a:xfrm>
        </p:spPr>
        <p:txBody>
          <a:bodyPr>
            <a:normAutofit/>
          </a:bodyPr>
          <a:lstStyle/>
          <a:p>
            <a:r>
              <a:rPr lang="en-US" sz="2000" dirty="0" smtClean="0"/>
              <a:t>In August 2019, the BSL issued a Public Notice prohibiting offshore trading of foreign exchange by Non-Governmental Organisations</a:t>
            </a:r>
          </a:p>
          <a:p>
            <a:r>
              <a:rPr lang="en-US" sz="2000" dirty="0" smtClean="0"/>
              <a:t>In August 2019, the BSL issued a Public Notice prohibiting the holding and/or exporting of foreign currency in excess of USD10k or its equivalent outside the banking system</a:t>
            </a:r>
          </a:p>
          <a:p>
            <a:endParaRPr lang="en-US" dirty="0"/>
          </a:p>
        </p:txBody>
      </p:sp>
      <p:sp>
        <p:nvSpPr>
          <p:cNvPr id="4" name="Content Placeholder 3"/>
          <p:cNvSpPr>
            <a:spLocks noGrp="1"/>
          </p:cNvSpPr>
          <p:nvPr>
            <p:ph sz="half" idx="2"/>
          </p:nvPr>
        </p:nvSpPr>
        <p:spPr>
          <a:xfrm>
            <a:off x="5089970" y="2050473"/>
            <a:ext cx="4184034" cy="3990889"/>
          </a:xfrm>
        </p:spPr>
        <p:txBody>
          <a:bodyPr>
            <a:normAutofit/>
          </a:bodyPr>
          <a:lstStyle/>
          <a:p>
            <a:r>
              <a:rPr lang="en-US" sz="2000" dirty="0" smtClean="0"/>
              <a:t>In </a:t>
            </a:r>
            <a:r>
              <a:rPr lang="en-US" sz="2000" dirty="0"/>
              <a:t>August 2019, the BSL issued a Public Notice prohibiting the quoting </a:t>
            </a:r>
            <a:r>
              <a:rPr lang="en-US" sz="2000" dirty="0" smtClean="0"/>
              <a:t>of prices </a:t>
            </a:r>
            <a:r>
              <a:rPr lang="en-US" sz="2000" dirty="0"/>
              <a:t>and making payments in foreign currency in Sierra Leone.</a:t>
            </a:r>
          </a:p>
          <a:p>
            <a:r>
              <a:rPr lang="en-US" sz="2000" dirty="0" smtClean="0"/>
              <a:t>In April 2020, the BSL issued a Public Notice prohibiting foreign currency transactions by unlicensed Operators</a:t>
            </a:r>
          </a:p>
          <a:p>
            <a:endParaRPr lang="en-US" dirty="0"/>
          </a:p>
        </p:txBody>
      </p:sp>
      <p:sp>
        <p:nvSpPr>
          <p:cNvPr id="5" name="TextBox 4"/>
          <p:cNvSpPr txBox="1"/>
          <p:nvPr/>
        </p:nvSpPr>
        <p:spPr>
          <a:xfrm>
            <a:off x="1039091" y="1524000"/>
            <a:ext cx="5680363" cy="461665"/>
          </a:xfrm>
          <a:prstGeom prst="rect">
            <a:avLst/>
          </a:prstGeom>
          <a:noFill/>
        </p:spPr>
        <p:txBody>
          <a:bodyPr wrap="square" rtlCol="0">
            <a:spAutoFit/>
          </a:bodyPr>
          <a:lstStyle/>
          <a:p>
            <a:r>
              <a:rPr lang="en-US" sz="2400" b="1" dirty="0" smtClean="0"/>
              <a:t>FX Market Regulatory Measures</a:t>
            </a:r>
            <a:endParaRPr lang="en-US" sz="2400" b="1" dirty="0"/>
          </a:p>
        </p:txBody>
      </p:sp>
      <p:sp>
        <p:nvSpPr>
          <p:cNvPr id="6" name="Slide Number Placeholder 5"/>
          <p:cNvSpPr>
            <a:spLocks noGrp="1"/>
          </p:cNvSpPr>
          <p:nvPr>
            <p:ph type="sldNum" sz="quarter" idx="12"/>
          </p:nvPr>
        </p:nvSpPr>
        <p:spPr/>
        <p:txBody>
          <a:bodyPr/>
          <a:lstStyle/>
          <a:p>
            <a:fld id="{6FF9F0C5-380F-41C2-899A-BAC0F0927E16}" type="slidenum">
              <a:rPr lang="en-US" sz="1800" smtClean="0"/>
              <a:t>11</a:t>
            </a:fld>
            <a:endParaRPr lang="en-US" sz="1800" dirty="0"/>
          </a:p>
        </p:txBody>
      </p:sp>
    </p:spTree>
    <p:extLst>
      <p:ext uri="{BB962C8B-B14F-4D97-AF65-F5344CB8AC3E}">
        <p14:creationId xmlns:p14="http://schemas.microsoft.com/office/powerpoint/2010/main" val="3604155463"/>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1891"/>
          </a:xfrm>
        </p:spPr>
        <p:txBody>
          <a:bodyPr>
            <a:normAutofit/>
          </a:bodyPr>
          <a:lstStyle/>
          <a:p>
            <a:r>
              <a:rPr lang="en-US" sz="3200" b="1" dirty="0" smtClean="0"/>
              <a:t>Conclusion</a:t>
            </a:r>
            <a:endParaRPr lang="en-US" sz="3200" b="1" dirty="0"/>
          </a:p>
        </p:txBody>
      </p:sp>
      <p:sp>
        <p:nvSpPr>
          <p:cNvPr id="3" name="Content Placeholder 2"/>
          <p:cNvSpPr>
            <a:spLocks noGrp="1"/>
          </p:cNvSpPr>
          <p:nvPr>
            <p:ph idx="1"/>
          </p:nvPr>
        </p:nvSpPr>
        <p:spPr>
          <a:xfrm>
            <a:off x="677334" y="1316183"/>
            <a:ext cx="8596668" cy="4725180"/>
          </a:xfrm>
        </p:spPr>
        <p:txBody>
          <a:bodyPr>
            <a:normAutofit lnSpcReduction="10000"/>
          </a:bodyPr>
          <a:lstStyle/>
          <a:p>
            <a:r>
              <a:rPr lang="en-US" sz="2200" dirty="0" smtClean="0"/>
              <a:t>In conclusion, the exchange rate pressures have persisted, which is fueling rising prices with implications for the welfare of the people, particularly the poor.</a:t>
            </a:r>
          </a:p>
          <a:p>
            <a:r>
              <a:rPr lang="en-US" sz="2200" dirty="0" smtClean="0"/>
              <a:t>The situation reflects the structural imbalance between demand for and supply of foreign exchange, induced by the effects of the overlapping global crises, and structural rigidities in the domestic environment.</a:t>
            </a:r>
          </a:p>
          <a:p>
            <a:r>
              <a:rPr lang="en-US" sz="2200" dirty="0" smtClean="0"/>
              <a:t>To help address these challenges, the BSL has implemented a number of policy measures. However these policy measures have not produced the desired result.</a:t>
            </a:r>
          </a:p>
          <a:p>
            <a:r>
              <a:rPr lang="en-US" sz="2200" dirty="0" smtClean="0"/>
              <a:t>Therefore, there is need for targeted policy interventions, as well as policy coordination between the fiscal and monetary authorities.</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12</a:t>
            </a:fld>
            <a:endParaRPr lang="en-US" sz="1800" dirty="0"/>
          </a:p>
        </p:txBody>
      </p:sp>
    </p:spTree>
    <p:extLst>
      <p:ext uri="{BB962C8B-B14F-4D97-AF65-F5344CB8AC3E}">
        <p14:creationId xmlns:p14="http://schemas.microsoft.com/office/powerpoint/2010/main" val="1895955553"/>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51164"/>
          </a:xfrm>
        </p:spPr>
        <p:txBody>
          <a:bodyPr>
            <a:normAutofit/>
          </a:bodyPr>
          <a:lstStyle/>
          <a:p>
            <a:r>
              <a:rPr lang="en-US" sz="3200" dirty="0" smtClean="0"/>
              <a:t>Policy Recommendations</a:t>
            </a:r>
            <a:endParaRPr lang="en-US" sz="3200" dirty="0"/>
          </a:p>
        </p:txBody>
      </p:sp>
      <p:sp>
        <p:nvSpPr>
          <p:cNvPr id="3" name="Content Placeholder 2"/>
          <p:cNvSpPr>
            <a:spLocks noGrp="1"/>
          </p:cNvSpPr>
          <p:nvPr>
            <p:ph sz="half" idx="1"/>
          </p:nvPr>
        </p:nvSpPr>
        <p:spPr>
          <a:xfrm>
            <a:off x="677334" y="1260764"/>
            <a:ext cx="4184035" cy="5145723"/>
          </a:xfrm>
        </p:spPr>
        <p:txBody>
          <a:bodyPr>
            <a:normAutofit lnSpcReduction="10000"/>
          </a:bodyPr>
          <a:lstStyle/>
          <a:p>
            <a:pPr marL="0" indent="0">
              <a:buNone/>
            </a:pPr>
            <a:r>
              <a:rPr lang="en-US" sz="2000" dirty="0" smtClean="0"/>
              <a:t>1. To Enhance fiscal and monetary policy coordination to reduce fiscal deficits.</a:t>
            </a:r>
          </a:p>
          <a:p>
            <a:pPr marL="0" indent="0">
              <a:buNone/>
            </a:pPr>
            <a:r>
              <a:rPr lang="en-US" sz="2000" dirty="0" smtClean="0"/>
              <a:t>2. Fiscal </a:t>
            </a:r>
            <a:r>
              <a:rPr lang="en-US" sz="2000" dirty="0"/>
              <a:t>policy measures should to geared toward supporting domestic production.</a:t>
            </a:r>
          </a:p>
          <a:p>
            <a:pPr marL="0" indent="0">
              <a:buNone/>
            </a:pPr>
            <a:r>
              <a:rPr lang="en-US" sz="2000" dirty="0" smtClean="0"/>
              <a:t>3. There is need to enforce </a:t>
            </a:r>
            <a:r>
              <a:rPr lang="en-US" sz="2000" dirty="0"/>
              <a:t>the 30% repatriation of export </a:t>
            </a:r>
            <a:r>
              <a:rPr lang="en-US" sz="2000" dirty="0" smtClean="0"/>
              <a:t>proceeds.</a:t>
            </a:r>
            <a:endParaRPr lang="en-US" sz="2000" dirty="0"/>
          </a:p>
          <a:p>
            <a:pPr marL="0" lvl="0" indent="0">
              <a:buNone/>
            </a:pPr>
            <a:r>
              <a:rPr lang="en-US" sz="2000" dirty="0" smtClean="0"/>
              <a:t>4. All government project </a:t>
            </a:r>
            <a:r>
              <a:rPr lang="en-US" sz="2000" dirty="0"/>
              <a:t>loans and </a:t>
            </a:r>
            <a:r>
              <a:rPr lang="en-US" sz="2000" dirty="0" smtClean="0"/>
              <a:t>grants disbursed </a:t>
            </a:r>
            <a:r>
              <a:rPr lang="en-US" sz="2000" dirty="0"/>
              <a:t>by </a:t>
            </a:r>
            <a:r>
              <a:rPr lang="en-US" sz="2000" dirty="0" smtClean="0"/>
              <a:t>Bilateral and Multilateral </a:t>
            </a:r>
            <a:r>
              <a:rPr lang="en-US" sz="2000" dirty="0"/>
              <a:t>institutions </a:t>
            </a:r>
            <a:r>
              <a:rPr lang="en-US" sz="2000" dirty="0" smtClean="0"/>
              <a:t>should </a:t>
            </a:r>
            <a:r>
              <a:rPr lang="en-US" sz="2000" dirty="0"/>
              <a:t>be channeled through the Bank of Sierra </a:t>
            </a:r>
            <a:r>
              <a:rPr lang="en-US" sz="2000" dirty="0" smtClean="0"/>
              <a:t>Leone. </a:t>
            </a:r>
          </a:p>
          <a:p>
            <a:pPr lvl="0"/>
            <a:endParaRPr lang="en-US" dirty="0"/>
          </a:p>
        </p:txBody>
      </p:sp>
      <p:sp>
        <p:nvSpPr>
          <p:cNvPr id="4" name="Content Placeholder 3"/>
          <p:cNvSpPr>
            <a:spLocks noGrp="1"/>
          </p:cNvSpPr>
          <p:nvPr>
            <p:ph sz="half" idx="2"/>
          </p:nvPr>
        </p:nvSpPr>
        <p:spPr>
          <a:xfrm>
            <a:off x="5089970" y="1260765"/>
            <a:ext cx="4184034" cy="4780598"/>
          </a:xfrm>
        </p:spPr>
        <p:txBody>
          <a:bodyPr>
            <a:normAutofit lnSpcReduction="10000"/>
          </a:bodyPr>
          <a:lstStyle/>
          <a:p>
            <a:pPr marL="0" indent="0">
              <a:buNone/>
            </a:pPr>
            <a:r>
              <a:rPr lang="en-US" sz="2000" dirty="0"/>
              <a:t>5. Government </a:t>
            </a:r>
            <a:r>
              <a:rPr lang="en-US" sz="2000" dirty="0" smtClean="0"/>
              <a:t>should hold </a:t>
            </a:r>
            <a:r>
              <a:rPr lang="en-US" sz="2000" dirty="0"/>
              <a:t>equity shares in key foreign exchange earning companies (mining, agriculture). </a:t>
            </a:r>
            <a:endParaRPr lang="en-US" sz="2000" dirty="0" smtClean="0"/>
          </a:p>
          <a:p>
            <a:pPr marL="0" indent="0">
              <a:buNone/>
            </a:pPr>
            <a:r>
              <a:rPr lang="en-US" sz="2000" dirty="0" smtClean="0"/>
              <a:t>The monetary authority should consider holding monetary gold.</a:t>
            </a:r>
            <a:endParaRPr lang="en-US" sz="2000" dirty="0"/>
          </a:p>
          <a:p>
            <a:pPr marL="0" indent="0">
              <a:buNone/>
            </a:pPr>
            <a:r>
              <a:rPr lang="en-US" sz="2000" dirty="0"/>
              <a:t>6. </a:t>
            </a:r>
            <a:r>
              <a:rPr lang="en-US" sz="2000" dirty="0" smtClean="0"/>
              <a:t>There is a need to review the </a:t>
            </a:r>
            <a:r>
              <a:rPr lang="en-US" sz="2000" dirty="0"/>
              <a:t>3 percent </a:t>
            </a:r>
            <a:r>
              <a:rPr lang="en-US" sz="2000" dirty="0" smtClean="0"/>
              <a:t>royalty </a:t>
            </a:r>
            <a:r>
              <a:rPr lang="en-US" sz="2000" dirty="0"/>
              <a:t>on mining companies </a:t>
            </a:r>
            <a:r>
              <a:rPr lang="en-US" sz="2000" dirty="0" smtClean="0"/>
              <a:t>to allow government to get its fair share of income from mining activities. </a:t>
            </a:r>
            <a:endParaRPr lang="en-US" sz="2000" dirty="0"/>
          </a:p>
          <a:p>
            <a:pPr marL="0" lvl="0" indent="0">
              <a:buNone/>
            </a:pPr>
            <a:r>
              <a:rPr lang="en-US" sz="2000" dirty="0" smtClean="0"/>
              <a:t>7. </a:t>
            </a:r>
            <a:r>
              <a:rPr lang="en-US" sz="2000" dirty="0"/>
              <a:t>Monitoring of private sector inflows and outflows to ensures compliance with the Laws of Sierra Leone</a:t>
            </a:r>
          </a:p>
        </p:txBody>
      </p:sp>
      <p:sp>
        <p:nvSpPr>
          <p:cNvPr id="5" name="Slide Number Placeholder 4"/>
          <p:cNvSpPr>
            <a:spLocks noGrp="1"/>
          </p:cNvSpPr>
          <p:nvPr>
            <p:ph type="sldNum" sz="quarter" idx="12"/>
          </p:nvPr>
        </p:nvSpPr>
        <p:spPr/>
        <p:txBody>
          <a:bodyPr/>
          <a:lstStyle/>
          <a:p>
            <a:fld id="{6FF9F0C5-380F-41C2-899A-BAC0F0927E16}" type="slidenum">
              <a:rPr lang="en-US" sz="1800" smtClean="0"/>
              <a:t>13</a:t>
            </a:fld>
            <a:endParaRPr lang="en-US" sz="1800" dirty="0"/>
          </a:p>
        </p:txBody>
      </p:sp>
    </p:spTree>
    <p:extLst>
      <p:ext uri="{BB962C8B-B14F-4D97-AF65-F5344CB8AC3E}">
        <p14:creationId xmlns:p14="http://schemas.microsoft.com/office/powerpoint/2010/main" val="3592016057"/>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z="1800" smtClean="0"/>
              <a:pPr/>
              <a:t>14</a:t>
            </a:fld>
            <a:endParaRPr lang="en-US" sz="1800" dirty="0"/>
          </a:p>
        </p:txBody>
      </p:sp>
      <p:sp>
        <p:nvSpPr>
          <p:cNvPr id="3" name="TextBox 2"/>
          <p:cNvSpPr txBox="1"/>
          <p:nvPr/>
        </p:nvSpPr>
        <p:spPr>
          <a:xfrm>
            <a:off x="2864041" y="3048000"/>
            <a:ext cx="6068291" cy="369332"/>
          </a:xfrm>
          <a:prstGeom prst="rect">
            <a:avLst/>
          </a:prstGeom>
          <a:noFill/>
        </p:spPr>
        <p:txBody>
          <a:bodyPr wrap="square" rtlCol="0">
            <a:spAutoFit/>
          </a:bodyPr>
          <a:lstStyle/>
          <a:p>
            <a:r>
              <a:rPr lang="en-US" b="1" dirty="0" smtClean="0"/>
              <a:t>THANK YOU FOR YOUR ATTENTION</a:t>
            </a:r>
            <a:endParaRPr lang="en-US" b="1" dirty="0"/>
          </a:p>
        </p:txBody>
      </p:sp>
    </p:spTree>
    <p:extLst>
      <p:ext uri="{BB962C8B-B14F-4D97-AF65-F5344CB8AC3E}">
        <p14:creationId xmlns:p14="http://schemas.microsoft.com/office/powerpoint/2010/main" val="852019241"/>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OUTLINE OF PRESENTATION</a:t>
            </a:r>
            <a:endParaRPr lang="en-US" sz="2800" b="1" dirty="0"/>
          </a:p>
        </p:txBody>
      </p:sp>
      <p:sp>
        <p:nvSpPr>
          <p:cNvPr id="3" name="Content Placeholder 2"/>
          <p:cNvSpPr>
            <a:spLocks noGrp="1"/>
          </p:cNvSpPr>
          <p:nvPr>
            <p:ph idx="1"/>
          </p:nvPr>
        </p:nvSpPr>
        <p:spPr/>
        <p:txBody>
          <a:bodyPr>
            <a:normAutofit/>
          </a:bodyPr>
          <a:lstStyle/>
          <a:p>
            <a:r>
              <a:rPr lang="en-US" sz="2800" dirty="0" smtClean="0"/>
              <a:t>Introduction</a:t>
            </a:r>
          </a:p>
          <a:p>
            <a:r>
              <a:rPr lang="en-US" sz="2800" dirty="0" smtClean="0"/>
              <a:t>Exchange Rate Management by the BSL</a:t>
            </a:r>
          </a:p>
          <a:p>
            <a:r>
              <a:rPr lang="en-US" sz="2800" dirty="0" smtClean="0"/>
              <a:t>Exchange Rate Developments in S/Leone</a:t>
            </a:r>
          </a:p>
          <a:p>
            <a:r>
              <a:rPr lang="en-US" sz="2800" dirty="0" smtClean="0"/>
              <a:t>Policy Response by the BSL</a:t>
            </a:r>
          </a:p>
          <a:p>
            <a:r>
              <a:rPr lang="en-US" sz="2800" dirty="0" smtClean="0"/>
              <a:t>Conclusion and Policy Recommendations</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2</a:t>
            </a:fld>
            <a:endParaRPr lang="en-US" sz="1800" dirty="0"/>
          </a:p>
        </p:txBody>
      </p:sp>
    </p:spTree>
    <p:extLst>
      <p:ext uri="{BB962C8B-B14F-4D97-AF65-F5344CB8AC3E}">
        <p14:creationId xmlns:p14="http://schemas.microsoft.com/office/powerpoint/2010/main" val="1638338589"/>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77334" y="1634836"/>
            <a:ext cx="8596668" cy="4724399"/>
          </a:xfrm>
        </p:spPr>
        <p:txBody>
          <a:bodyPr>
            <a:normAutofit/>
          </a:bodyPr>
          <a:lstStyle/>
          <a:p>
            <a:r>
              <a:rPr lang="en-US" sz="2400" dirty="0" smtClean="0"/>
              <a:t>Foreign </a:t>
            </a:r>
            <a:r>
              <a:rPr lang="en-US" sz="2400" dirty="0"/>
              <a:t>exchange rate is simply defined as the relative price of one currency expressed in terms of another currency. </a:t>
            </a:r>
            <a:endParaRPr lang="en-US" sz="2400" dirty="0" smtClean="0"/>
          </a:p>
          <a:p>
            <a:r>
              <a:rPr lang="en-US" sz="2400" dirty="0">
                <a:solidFill>
                  <a:schemeClr val="tx1"/>
                </a:solidFill>
              </a:rPr>
              <a:t>Exchange rate is a key macroeconomic variable and plays an important role in a country’s performance with the rest of the world. </a:t>
            </a:r>
          </a:p>
          <a:p>
            <a:r>
              <a:rPr lang="en-US" sz="2400" dirty="0" smtClean="0"/>
              <a:t>The </a:t>
            </a:r>
            <a:r>
              <a:rPr lang="en-US" sz="2400" dirty="0"/>
              <a:t>exchange rate can be influenced by a number of factors, including interest rates, inflation, government debt, political stability, capital flows, money </a:t>
            </a:r>
            <a:r>
              <a:rPr lang="en-US" sz="2400" dirty="0" smtClean="0"/>
              <a:t>supply, </a:t>
            </a:r>
            <a:r>
              <a:rPr lang="en-US" sz="2400" dirty="0"/>
              <a:t>net exports, and speculation. </a:t>
            </a:r>
          </a:p>
          <a:p>
            <a:pPr marL="0" indent="0">
              <a:buNone/>
            </a:pPr>
            <a:endParaRPr lang="en-US" sz="2400" dirty="0">
              <a:solidFill>
                <a:srgbClr val="FFFF00"/>
              </a:solidFill>
            </a:endParaRPr>
          </a:p>
          <a:p>
            <a:endParaRPr lang="en-US" sz="2200" dirty="0"/>
          </a:p>
          <a:p>
            <a:endParaRPr lang="en-US" dirty="0"/>
          </a:p>
          <a:p>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3</a:t>
            </a:fld>
            <a:endParaRPr lang="en-US" sz="1800" dirty="0"/>
          </a:p>
        </p:txBody>
      </p:sp>
    </p:spTree>
    <p:extLst>
      <p:ext uri="{BB962C8B-B14F-4D97-AF65-F5344CB8AC3E}">
        <p14:creationId xmlns:p14="http://schemas.microsoft.com/office/powerpoint/2010/main" val="53222197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(contd.)</a:t>
            </a:r>
          </a:p>
        </p:txBody>
      </p:sp>
      <p:sp>
        <p:nvSpPr>
          <p:cNvPr id="3" name="Content Placeholder 2"/>
          <p:cNvSpPr>
            <a:spLocks noGrp="1"/>
          </p:cNvSpPr>
          <p:nvPr>
            <p:ph idx="1"/>
          </p:nvPr>
        </p:nvSpPr>
        <p:spPr>
          <a:xfrm>
            <a:off x="677334" y="1552368"/>
            <a:ext cx="8596668" cy="5223163"/>
          </a:xfrm>
        </p:spPr>
        <p:txBody>
          <a:bodyPr>
            <a:noAutofit/>
          </a:bodyPr>
          <a:lstStyle/>
          <a:p>
            <a:r>
              <a:rPr lang="en-US" sz="2200" dirty="0" smtClean="0"/>
              <a:t>In </a:t>
            </a:r>
            <a:r>
              <a:rPr lang="en-US" sz="2200" dirty="0"/>
              <a:t>recent </a:t>
            </a:r>
            <a:r>
              <a:rPr lang="en-US" sz="2200" dirty="0" smtClean="0"/>
              <a:t>times, exchange rate has depreciated significantly in </a:t>
            </a:r>
            <a:r>
              <a:rPr lang="en-US" sz="2200" dirty="0"/>
              <a:t>Sierra </a:t>
            </a:r>
            <a:r>
              <a:rPr lang="en-US" sz="2200" dirty="0" smtClean="0"/>
              <a:t>Leone, due in part to the impact of global developments and structural rigidities in the domestic economy. </a:t>
            </a:r>
          </a:p>
          <a:p>
            <a:r>
              <a:rPr lang="en-US" sz="2200" dirty="0" smtClean="0"/>
              <a:t>As a small open economy with heavy reliance on imports, and primary exports, exchange rate volatility means a lot for the economy in terms of trade, balance of payments, and overall performance of the economy.</a:t>
            </a:r>
          </a:p>
          <a:p>
            <a:r>
              <a:rPr lang="en-US" sz="2200" dirty="0" smtClean="0"/>
              <a:t>This report therefore seeks to document the recent developments in exchange rate in Sierra Leone, and the policy response by the Bank of Sierra Leone to address the challenges.</a:t>
            </a:r>
          </a:p>
          <a:p>
            <a:r>
              <a:rPr lang="en-US" sz="2200" dirty="0" smtClean="0"/>
              <a:t>The report employs </a:t>
            </a:r>
            <a:r>
              <a:rPr lang="en-US" sz="2200" dirty="0" smtClean="0"/>
              <a:t>a simple </a:t>
            </a:r>
            <a:r>
              <a:rPr lang="en-US" sz="2200" dirty="0" smtClean="0"/>
              <a:t>trend analysis using end-period exchange rate of the </a:t>
            </a:r>
            <a:r>
              <a:rPr lang="en-US" sz="2200" dirty="0" err="1" smtClean="0"/>
              <a:t>NLe</a:t>
            </a:r>
            <a:r>
              <a:rPr lang="en-US" sz="2200" dirty="0" smtClean="0"/>
              <a:t>/USD for the period January 2018 to March 2023. </a:t>
            </a:r>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4</a:t>
            </a:fld>
            <a:endParaRPr lang="en-US" sz="1800" dirty="0"/>
          </a:p>
        </p:txBody>
      </p:sp>
    </p:spTree>
    <p:extLst>
      <p:ext uri="{BB962C8B-B14F-4D97-AF65-F5344CB8AC3E}">
        <p14:creationId xmlns:p14="http://schemas.microsoft.com/office/powerpoint/2010/main" val="2031054112"/>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005"/>
          </a:xfrm>
        </p:spPr>
        <p:txBody>
          <a:bodyPr/>
          <a:lstStyle/>
          <a:p>
            <a:r>
              <a:rPr lang="en-US" b="1" dirty="0" smtClean="0">
                <a:solidFill>
                  <a:schemeClr val="tx1"/>
                </a:solidFill>
              </a:rPr>
              <a:t>Exchange Rate Management by the BSL</a:t>
            </a:r>
            <a:endParaRPr lang="en-US" b="1" dirty="0">
              <a:solidFill>
                <a:schemeClr val="tx1"/>
              </a:solidFill>
            </a:endParaRPr>
          </a:p>
        </p:txBody>
      </p:sp>
      <p:sp>
        <p:nvSpPr>
          <p:cNvPr id="3" name="Content Placeholder 2"/>
          <p:cNvSpPr>
            <a:spLocks noGrp="1"/>
          </p:cNvSpPr>
          <p:nvPr>
            <p:ph idx="1"/>
          </p:nvPr>
        </p:nvSpPr>
        <p:spPr>
          <a:xfrm>
            <a:off x="677334" y="1620983"/>
            <a:ext cx="8596668" cy="4655126"/>
          </a:xfrm>
        </p:spPr>
        <p:txBody>
          <a:bodyPr>
            <a:noAutofit/>
          </a:bodyPr>
          <a:lstStyle/>
          <a:p>
            <a:r>
              <a:rPr lang="en-US" sz="2400" dirty="0"/>
              <a:t>Section 48(1) of the BSL Act 2019 empowers the BSL to formulate and execute the foreign exchange policy of Sierra Leone. </a:t>
            </a:r>
          </a:p>
          <a:p>
            <a:r>
              <a:rPr lang="en-US" sz="2400" dirty="0" smtClean="0"/>
              <a:t>A </a:t>
            </a:r>
            <a:r>
              <a:rPr lang="en-US" sz="2400" dirty="0"/>
              <a:t>key </a:t>
            </a:r>
            <a:r>
              <a:rPr lang="en-US" sz="2400" dirty="0" smtClean="0"/>
              <a:t>mandate </a:t>
            </a:r>
            <a:r>
              <a:rPr lang="en-US" sz="2400" dirty="0"/>
              <a:t>of the BSL is to ensure price and financial stability, while providing support to the government economic objectives</a:t>
            </a:r>
            <a:endParaRPr lang="en-US" sz="2200" dirty="0" smtClean="0"/>
          </a:p>
          <a:p>
            <a:r>
              <a:rPr lang="en-US" sz="2400" dirty="0" smtClean="0"/>
              <a:t>The </a:t>
            </a:r>
            <a:r>
              <a:rPr lang="en-US" sz="2400" dirty="0"/>
              <a:t>BSL maintains a flexible exchange rate regime</a:t>
            </a:r>
            <a:r>
              <a:rPr lang="en-US" sz="2200" dirty="0" smtClean="0"/>
              <a:t>. </a:t>
            </a:r>
          </a:p>
          <a:p>
            <a:r>
              <a:rPr lang="en-US" sz="2400" dirty="0" smtClean="0"/>
              <a:t>In recent times, the BSL </a:t>
            </a:r>
            <a:r>
              <a:rPr lang="en-US" sz="2400" dirty="0"/>
              <a:t>has </a:t>
            </a:r>
            <a:r>
              <a:rPr lang="en-US" sz="2400" dirty="0" smtClean="0"/>
              <a:t>managed foreign exchange rate using the following strategies: 1) </a:t>
            </a:r>
            <a:r>
              <a:rPr lang="en-US" sz="2400" dirty="0"/>
              <a:t>monetary </a:t>
            </a:r>
            <a:r>
              <a:rPr lang="en-US" sz="2400" dirty="0" smtClean="0"/>
              <a:t>policy rate adjustment, 2) intervention </a:t>
            </a:r>
            <a:r>
              <a:rPr lang="en-US" sz="2400" dirty="0"/>
              <a:t>in the FX market and </a:t>
            </a:r>
            <a:r>
              <a:rPr lang="en-US" sz="2400" dirty="0" smtClean="0"/>
              <a:t>3) FX market regulatory </a:t>
            </a:r>
            <a:r>
              <a:rPr lang="en-US" sz="2400" dirty="0"/>
              <a:t>measures.</a:t>
            </a:r>
          </a:p>
          <a:p>
            <a:endParaRPr lang="en-US" sz="2200" dirty="0"/>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5</a:t>
            </a:fld>
            <a:endParaRPr lang="en-US" sz="1800" dirty="0"/>
          </a:p>
        </p:txBody>
      </p:sp>
    </p:spTree>
    <p:extLst>
      <p:ext uri="{BB962C8B-B14F-4D97-AF65-F5344CB8AC3E}">
        <p14:creationId xmlns:p14="http://schemas.microsoft.com/office/powerpoint/2010/main" val="2374029567"/>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536710" cy="928255"/>
          </a:xfrm>
        </p:spPr>
        <p:txBody>
          <a:bodyPr>
            <a:noAutofit/>
          </a:bodyPr>
          <a:lstStyle/>
          <a:p>
            <a:r>
              <a:rPr lang="en-US" sz="3200" b="1" dirty="0" smtClean="0">
                <a:solidFill>
                  <a:schemeClr val="tx1"/>
                </a:solidFill>
              </a:rPr>
              <a:t>Exchange Rate Developments (</a:t>
            </a:r>
            <a:r>
              <a:rPr lang="en-US" sz="3200" b="1" dirty="0" err="1" smtClean="0">
                <a:solidFill>
                  <a:schemeClr val="tx1"/>
                </a:solidFill>
              </a:rPr>
              <a:t>NLe</a:t>
            </a:r>
            <a:r>
              <a:rPr lang="en-US" sz="3200" b="1" dirty="0" smtClean="0">
                <a:solidFill>
                  <a:schemeClr val="tx1"/>
                </a:solidFill>
              </a:rPr>
              <a:t>/USD)</a:t>
            </a:r>
            <a:endParaRPr lang="en-US" sz="3200" b="1"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6</a:t>
            </a:fld>
            <a:endParaRPr lang="en-US" sz="1800"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259411476"/>
              </p:ext>
            </p:extLst>
          </p:nvPr>
        </p:nvGraphicFramePr>
        <p:xfrm>
          <a:off x="677690" y="1709799"/>
          <a:ext cx="8596312" cy="44416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1785871"/>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39040" cy="726831"/>
          </a:xfrm>
        </p:spPr>
        <p:txBody>
          <a:bodyPr>
            <a:normAutofit/>
          </a:bodyPr>
          <a:lstStyle/>
          <a:p>
            <a:r>
              <a:rPr lang="en-US" sz="3200" b="1" dirty="0" smtClean="0">
                <a:solidFill>
                  <a:schemeClr val="tx1"/>
                </a:solidFill>
                <a:latin typeface="+mn-lt"/>
                <a:ea typeface="+mn-ea"/>
                <a:cs typeface="+mn-cs"/>
              </a:rPr>
              <a:t>Exchange </a:t>
            </a:r>
            <a:r>
              <a:rPr lang="en-US" sz="3200" b="1" dirty="0">
                <a:solidFill>
                  <a:schemeClr val="tx1"/>
                </a:solidFill>
                <a:latin typeface="+mn-lt"/>
                <a:ea typeface="+mn-ea"/>
                <a:cs typeface="+mn-cs"/>
              </a:rPr>
              <a:t>Rate </a:t>
            </a:r>
            <a:r>
              <a:rPr lang="en-US" sz="3200" b="1" dirty="0" smtClean="0">
                <a:solidFill>
                  <a:schemeClr val="tx1"/>
                </a:solidFill>
                <a:latin typeface="+mn-lt"/>
                <a:ea typeface="+mn-ea"/>
                <a:cs typeface="+mn-cs"/>
              </a:rPr>
              <a:t>Developments (contd</a:t>
            </a:r>
            <a:r>
              <a:rPr lang="en-US" sz="3200" b="1" dirty="0">
                <a:solidFill>
                  <a:schemeClr val="tx1"/>
                </a:solidFill>
                <a:latin typeface="+mn-lt"/>
                <a:ea typeface="+mn-ea"/>
                <a:cs typeface="+mn-cs"/>
              </a:rPr>
              <a:t>.)</a:t>
            </a:r>
          </a:p>
        </p:txBody>
      </p:sp>
      <p:sp>
        <p:nvSpPr>
          <p:cNvPr id="4" name="Slide Number Placeholder 3"/>
          <p:cNvSpPr>
            <a:spLocks noGrp="1"/>
          </p:cNvSpPr>
          <p:nvPr>
            <p:ph type="sldNum" sz="quarter" idx="12"/>
          </p:nvPr>
        </p:nvSpPr>
        <p:spPr/>
        <p:txBody>
          <a:bodyPr/>
          <a:lstStyle/>
          <a:p>
            <a:fld id="{D57F1E4F-1CFF-5643-939E-217C01CDF565}" type="slidenum">
              <a:rPr lang="en-US" sz="1800" smtClean="0"/>
              <a:pPr/>
              <a:t>7</a:t>
            </a:fld>
            <a:endParaRPr lang="en-US" sz="1800"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324055888"/>
              </p:ext>
            </p:extLst>
          </p:nvPr>
        </p:nvGraphicFramePr>
        <p:xfrm>
          <a:off x="677863" y="1517515"/>
          <a:ext cx="8596312" cy="4523847"/>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flipH="1">
            <a:off x="3976255" y="2033278"/>
            <a:ext cx="13856" cy="33112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691748" y="2033278"/>
            <a:ext cx="2" cy="33112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516598"/>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402339" cy="623455"/>
          </a:xfrm>
        </p:spPr>
        <p:txBody>
          <a:bodyPr>
            <a:normAutofit/>
          </a:bodyPr>
          <a:lstStyle/>
          <a:p>
            <a:r>
              <a:rPr lang="en-US" sz="2800" b="1" dirty="0"/>
              <a:t>Main Drivers of Exchange Rate </a:t>
            </a:r>
            <a:r>
              <a:rPr lang="en-US" sz="2800" b="1" dirty="0" smtClean="0"/>
              <a:t>in S/L </a:t>
            </a:r>
            <a:endParaRPr lang="en-US" sz="2800" dirty="0"/>
          </a:p>
        </p:txBody>
      </p:sp>
      <p:sp>
        <p:nvSpPr>
          <p:cNvPr id="3" name="Content Placeholder 2"/>
          <p:cNvSpPr>
            <a:spLocks noGrp="1"/>
          </p:cNvSpPr>
          <p:nvPr>
            <p:ph sz="half" idx="1"/>
          </p:nvPr>
        </p:nvSpPr>
        <p:spPr>
          <a:xfrm>
            <a:off x="677334" y="1427018"/>
            <a:ext cx="4184035" cy="4979469"/>
          </a:xfrm>
        </p:spPr>
        <p:txBody>
          <a:bodyPr>
            <a:normAutofit lnSpcReduction="10000"/>
          </a:bodyPr>
          <a:lstStyle/>
          <a:p>
            <a:pPr marL="0" indent="0">
              <a:buNone/>
            </a:pPr>
            <a:r>
              <a:rPr lang="en-US" sz="2400" dirty="0" smtClean="0"/>
              <a:t>1. Global supply </a:t>
            </a:r>
            <a:r>
              <a:rPr lang="en-US" sz="2400" dirty="0" smtClean="0"/>
              <a:t>chain disruptions </a:t>
            </a:r>
            <a:r>
              <a:rPr lang="en-US" sz="2400" dirty="0" smtClean="0"/>
              <a:t>and high freight charges induced by  the effects </a:t>
            </a:r>
            <a:r>
              <a:rPr lang="en-US" sz="2400" dirty="0"/>
              <a:t>of the overlapping global crises- </a:t>
            </a:r>
            <a:r>
              <a:rPr lang="en-US" sz="2400" dirty="0" smtClean="0"/>
              <a:t>Covid-19 </a:t>
            </a:r>
            <a:r>
              <a:rPr lang="en-US" sz="2400" dirty="0"/>
              <a:t>pandemic and the </a:t>
            </a:r>
            <a:r>
              <a:rPr lang="en-US" sz="2400" dirty="0" smtClean="0"/>
              <a:t>war </a:t>
            </a:r>
            <a:r>
              <a:rPr lang="en-US" sz="2400" dirty="0"/>
              <a:t>in Ukraine. </a:t>
            </a:r>
          </a:p>
          <a:p>
            <a:pPr marL="0" indent="0">
              <a:buNone/>
            </a:pPr>
            <a:r>
              <a:rPr lang="en-US" sz="2400" dirty="0" smtClean="0"/>
              <a:t>2. Reduced </a:t>
            </a:r>
            <a:r>
              <a:rPr lang="en-US" sz="2400" dirty="0"/>
              <a:t>economic activities </a:t>
            </a:r>
            <a:r>
              <a:rPr lang="en-US" sz="2400" dirty="0" smtClean="0"/>
              <a:t>particularly in </a:t>
            </a:r>
            <a:r>
              <a:rPr lang="en-US" sz="2400" dirty="0"/>
              <a:t>the real </a:t>
            </a:r>
            <a:r>
              <a:rPr lang="en-US" sz="2400" dirty="0" smtClean="0"/>
              <a:t>sector.  </a:t>
            </a:r>
            <a:endParaRPr lang="en-US" sz="2400" dirty="0"/>
          </a:p>
          <a:p>
            <a:pPr marL="0" indent="0">
              <a:buNone/>
            </a:pPr>
            <a:r>
              <a:rPr lang="en-US" sz="2400" dirty="0" smtClean="0"/>
              <a:t>3. High </a:t>
            </a:r>
            <a:r>
              <a:rPr lang="en-US" sz="2400" dirty="0"/>
              <a:t>demand for foreign exchange </a:t>
            </a:r>
            <a:r>
              <a:rPr lang="en-US" sz="2400" dirty="0" smtClean="0"/>
              <a:t>for importation of essential goods</a:t>
            </a:r>
            <a:endParaRPr lang="en-US" dirty="0"/>
          </a:p>
        </p:txBody>
      </p:sp>
      <p:sp>
        <p:nvSpPr>
          <p:cNvPr id="4" name="Content Placeholder 3"/>
          <p:cNvSpPr>
            <a:spLocks noGrp="1"/>
          </p:cNvSpPr>
          <p:nvPr>
            <p:ph sz="half" idx="2"/>
          </p:nvPr>
        </p:nvSpPr>
        <p:spPr>
          <a:xfrm>
            <a:off x="5089969" y="1427019"/>
            <a:ext cx="4518487" cy="4614344"/>
          </a:xfrm>
        </p:spPr>
        <p:txBody>
          <a:bodyPr>
            <a:normAutofit lnSpcReduction="10000"/>
          </a:bodyPr>
          <a:lstStyle/>
          <a:p>
            <a:pPr marL="0" indent="0">
              <a:buNone/>
            </a:pPr>
            <a:r>
              <a:rPr lang="en-US" sz="2400" dirty="0" smtClean="0"/>
              <a:t>4. </a:t>
            </a:r>
            <a:r>
              <a:rPr lang="en-US" sz="2400" dirty="0"/>
              <a:t>Speculation in the foreign exchange market by market participants.</a:t>
            </a:r>
          </a:p>
          <a:p>
            <a:pPr marL="0" indent="0">
              <a:buNone/>
            </a:pPr>
            <a:r>
              <a:rPr lang="en-US" sz="2400" dirty="0"/>
              <a:t>5</a:t>
            </a:r>
            <a:r>
              <a:rPr lang="en-US" sz="2400" dirty="0" smtClean="0"/>
              <a:t>. Large </a:t>
            </a:r>
            <a:r>
              <a:rPr lang="en-US" sz="2400" dirty="0"/>
              <a:t>Informal foreign exchange market. </a:t>
            </a:r>
          </a:p>
          <a:p>
            <a:pPr marL="0" indent="0">
              <a:buNone/>
            </a:pPr>
            <a:r>
              <a:rPr lang="en-US" sz="2400" dirty="0"/>
              <a:t>6</a:t>
            </a:r>
            <a:r>
              <a:rPr lang="en-US" sz="2400" dirty="0" smtClean="0"/>
              <a:t>. Stronger </a:t>
            </a:r>
            <a:r>
              <a:rPr lang="en-US" sz="2400" dirty="0"/>
              <a:t>US dollar, due to </a:t>
            </a:r>
            <a:r>
              <a:rPr lang="en-US" sz="2400" dirty="0" smtClean="0"/>
              <a:t>US monetary </a:t>
            </a:r>
            <a:r>
              <a:rPr lang="en-US" sz="2400" dirty="0"/>
              <a:t>policy normalization. </a:t>
            </a:r>
            <a:endParaRPr lang="en-US" sz="2400" dirty="0" smtClean="0"/>
          </a:p>
          <a:p>
            <a:pPr>
              <a:buFont typeface="Wingdings" panose="05000000000000000000" pitchFamily="2" charset="2"/>
              <a:buChar char="q"/>
            </a:pPr>
            <a:endParaRPr lang="en-US" sz="2400" dirty="0"/>
          </a:p>
          <a:p>
            <a:pPr>
              <a:buFont typeface="Wingdings" panose="05000000000000000000" pitchFamily="2" charset="2"/>
              <a:buChar char="q"/>
            </a:pPr>
            <a:endParaRPr lang="en-US" sz="2400" dirty="0"/>
          </a:p>
          <a:p>
            <a:pPr marL="0" indent="0">
              <a:buNone/>
            </a:pPr>
            <a:endParaRPr lang="en-US" dirty="0"/>
          </a:p>
        </p:txBody>
      </p:sp>
      <p:sp>
        <p:nvSpPr>
          <p:cNvPr id="5" name="Slide Number Placeholder 4"/>
          <p:cNvSpPr>
            <a:spLocks noGrp="1"/>
          </p:cNvSpPr>
          <p:nvPr>
            <p:ph type="sldNum" sz="quarter" idx="12"/>
          </p:nvPr>
        </p:nvSpPr>
        <p:spPr/>
        <p:txBody>
          <a:bodyPr/>
          <a:lstStyle/>
          <a:p>
            <a:fld id="{6FF9F0C5-380F-41C2-899A-BAC0F0927E16}" type="slidenum">
              <a:rPr lang="en-US" sz="1800" smtClean="0"/>
              <a:t>8</a:t>
            </a:fld>
            <a:endParaRPr lang="en-US" sz="1800" dirty="0"/>
          </a:p>
        </p:txBody>
      </p:sp>
    </p:spTree>
    <p:extLst>
      <p:ext uri="{BB962C8B-B14F-4D97-AF65-F5344CB8AC3E}">
        <p14:creationId xmlns:p14="http://schemas.microsoft.com/office/powerpoint/2010/main" val="1748829256"/>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822112"/>
          </a:xfrm>
        </p:spPr>
        <p:txBody>
          <a:bodyPr/>
          <a:lstStyle/>
          <a:p>
            <a:r>
              <a:rPr lang="en-US" dirty="0"/>
              <a:t>Policy Response by the </a:t>
            </a:r>
            <a:r>
              <a:rPr lang="en-US" dirty="0" smtClean="0"/>
              <a:t>BSL</a:t>
            </a:r>
            <a:endParaRPr lang="en-US" dirty="0"/>
          </a:p>
        </p:txBody>
      </p:sp>
      <p:sp>
        <p:nvSpPr>
          <p:cNvPr id="3" name="Content Placeholder 2"/>
          <p:cNvSpPr>
            <a:spLocks noGrp="1"/>
          </p:cNvSpPr>
          <p:nvPr>
            <p:ph sz="half" idx="1"/>
          </p:nvPr>
        </p:nvSpPr>
        <p:spPr>
          <a:xfrm>
            <a:off x="677334" y="1893377"/>
            <a:ext cx="4184035" cy="4687532"/>
          </a:xfrm>
        </p:spPr>
        <p:txBody>
          <a:bodyPr>
            <a:normAutofit/>
          </a:bodyPr>
          <a:lstStyle/>
          <a:p>
            <a:r>
              <a:rPr lang="en-US" b="1" dirty="0" smtClean="0"/>
              <a:t>In March 2020, t</a:t>
            </a:r>
            <a:r>
              <a:rPr lang="en-US" dirty="0" smtClean="0"/>
              <a:t>he MPR was reduced by 1.5 percentage points to 15 percent. </a:t>
            </a:r>
          </a:p>
          <a:p>
            <a:r>
              <a:rPr lang="en-US" b="1" dirty="0" smtClean="0"/>
              <a:t>In December 2020</a:t>
            </a:r>
            <a:r>
              <a:rPr lang="en-US" dirty="0" smtClean="0"/>
              <a:t>, the MPR was reduced by 1 percentage point to 14%.</a:t>
            </a:r>
          </a:p>
          <a:p>
            <a:r>
              <a:rPr lang="en-US" b="1" dirty="0" smtClean="0"/>
              <a:t>In </a:t>
            </a:r>
            <a:r>
              <a:rPr lang="en-US" b="1" dirty="0"/>
              <a:t>December 2021</a:t>
            </a:r>
            <a:r>
              <a:rPr lang="en-US" dirty="0"/>
              <a:t>, </a:t>
            </a:r>
            <a:r>
              <a:rPr lang="en-US" dirty="0" smtClean="0"/>
              <a:t>the MPR was raised by 0.25 percentage point </a:t>
            </a:r>
            <a:r>
              <a:rPr lang="en-US" dirty="0"/>
              <a:t>to </a:t>
            </a:r>
            <a:r>
              <a:rPr lang="en-US" dirty="0" smtClean="0"/>
              <a:t>14.25%.</a:t>
            </a:r>
            <a:endParaRPr lang="en-US" dirty="0"/>
          </a:p>
          <a:p>
            <a:pPr lvl="0"/>
            <a:r>
              <a:rPr lang="en-US" b="1" dirty="0" smtClean="0"/>
              <a:t>In </a:t>
            </a:r>
            <a:r>
              <a:rPr lang="en-US" b="1" dirty="0"/>
              <a:t>March 2022</a:t>
            </a:r>
            <a:r>
              <a:rPr lang="en-US" dirty="0"/>
              <a:t>, the MPR was raised by </a:t>
            </a:r>
            <a:r>
              <a:rPr lang="en-US" dirty="0" smtClean="0"/>
              <a:t>0.75 percentage point </a:t>
            </a:r>
            <a:r>
              <a:rPr lang="en-US" dirty="0"/>
              <a:t>to 15 percent. </a:t>
            </a:r>
          </a:p>
          <a:p>
            <a:endParaRPr lang="en-US" dirty="0"/>
          </a:p>
        </p:txBody>
      </p:sp>
      <p:sp>
        <p:nvSpPr>
          <p:cNvPr id="4" name="Content Placeholder 3"/>
          <p:cNvSpPr>
            <a:spLocks noGrp="1"/>
          </p:cNvSpPr>
          <p:nvPr>
            <p:ph sz="half" idx="2"/>
          </p:nvPr>
        </p:nvSpPr>
        <p:spPr>
          <a:xfrm>
            <a:off x="5089970" y="1893377"/>
            <a:ext cx="4184034" cy="4147985"/>
          </a:xfrm>
        </p:spPr>
        <p:txBody>
          <a:bodyPr>
            <a:normAutofit/>
          </a:bodyPr>
          <a:lstStyle/>
          <a:p>
            <a:r>
              <a:rPr lang="en-US" b="1" dirty="0"/>
              <a:t>In June 2022</a:t>
            </a:r>
            <a:r>
              <a:rPr lang="en-US" dirty="0"/>
              <a:t>, the MPR was raised by 1 percentage point 16%.  </a:t>
            </a:r>
          </a:p>
          <a:p>
            <a:r>
              <a:rPr lang="en-US" b="1" dirty="0" smtClean="0"/>
              <a:t>In </a:t>
            </a:r>
            <a:r>
              <a:rPr lang="en-US" b="1" dirty="0"/>
              <a:t>September 2022</a:t>
            </a:r>
            <a:r>
              <a:rPr lang="en-US" dirty="0"/>
              <a:t>, the MPR was raised by 1 percentage point to 17%.</a:t>
            </a:r>
          </a:p>
          <a:p>
            <a:r>
              <a:rPr lang="en-US" b="1" dirty="0" smtClean="0"/>
              <a:t>In December 2022</a:t>
            </a:r>
            <a:r>
              <a:rPr lang="en-US" dirty="0" smtClean="0"/>
              <a:t>, the MPR was raised by 1.5 percentage point to 18.25%</a:t>
            </a:r>
          </a:p>
          <a:p>
            <a:r>
              <a:rPr lang="en-US" b="1" dirty="0" smtClean="0"/>
              <a:t>In March 2023</a:t>
            </a:r>
            <a:r>
              <a:rPr lang="en-US" dirty="0" smtClean="0"/>
              <a:t>, the MPR was raised by 0.5 percentage point to 18.75%</a:t>
            </a:r>
            <a:endParaRPr lang="en-US" dirty="0"/>
          </a:p>
        </p:txBody>
      </p:sp>
      <p:sp>
        <p:nvSpPr>
          <p:cNvPr id="5" name="TextBox 4"/>
          <p:cNvSpPr txBox="1"/>
          <p:nvPr/>
        </p:nvSpPr>
        <p:spPr>
          <a:xfrm>
            <a:off x="677334" y="1431712"/>
            <a:ext cx="4613563" cy="461665"/>
          </a:xfrm>
          <a:prstGeom prst="rect">
            <a:avLst/>
          </a:prstGeom>
          <a:noFill/>
        </p:spPr>
        <p:txBody>
          <a:bodyPr wrap="square" rtlCol="0">
            <a:spAutoFit/>
          </a:bodyPr>
          <a:lstStyle/>
          <a:p>
            <a:r>
              <a:rPr lang="en-US" sz="2000" dirty="0" smtClean="0"/>
              <a:t>1. </a:t>
            </a:r>
            <a:r>
              <a:rPr lang="en-US" sz="2400" b="1" dirty="0" smtClean="0"/>
              <a:t>Monetary Policy Measures</a:t>
            </a:r>
            <a:endParaRPr lang="en-US" sz="2400" b="1" dirty="0"/>
          </a:p>
        </p:txBody>
      </p:sp>
      <p:sp>
        <p:nvSpPr>
          <p:cNvPr id="6" name="Slide Number Placeholder 5"/>
          <p:cNvSpPr>
            <a:spLocks noGrp="1"/>
          </p:cNvSpPr>
          <p:nvPr>
            <p:ph type="sldNum" sz="quarter" idx="12"/>
          </p:nvPr>
        </p:nvSpPr>
        <p:spPr/>
        <p:txBody>
          <a:bodyPr/>
          <a:lstStyle/>
          <a:p>
            <a:fld id="{6FF9F0C5-380F-41C2-899A-BAC0F0927E16}" type="slidenum">
              <a:rPr lang="en-US" sz="1800" smtClean="0"/>
              <a:t>9</a:t>
            </a:fld>
            <a:endParaRPr lang="en-US" sz="1800" dirty="0"/>
          </a:p>
        </p:txBody>
      </p:sp>
    </p:spTree>
    <p:extLst>
      <p:ext uri="{BB962C8B-B14F-4D97-AF65-F5344CB8AC3E}">
        <p14:creationId xmlns:p14="http://schemas.microsoft.com/office/powerpoint/2010/main" val="1124694541"/>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3635</TotalTime>
  <Words>1799</Words>
  <Application>Microsoft Office PowerPoint</Application>
  <PresentationFormat>Widescreen</PresentationFormat>
  <Paragraphs>132</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RECENT EXCHANGE RATE DEVELOPMENTS IN SIERRA LEONE: RESPONSE OF THE BANK OF SIERRA LEONE</vt:lpstr>
      <vt:lpstr>OUTLINE OF PRESENTATION</vt:lpstr>
      <vt:lpstr>Introduction</vt:lpstr>
      <vt:lpstr>Introduction (contd.)</vt:lpstr>
      <vt:lpstr>Exchange Rate Management by the BSL</vt:lpstr>
      <vt:lpstr>Exchange Rate Developments (NLe/USD)</vt:lpstr>
      <vt:lpstr>Exchange Rate Developments (contd.)</vt:lpstr>
      <vt:lpstr>Main Drivers of Exchange Rate in S/L </vt:lpstr>
      <vt:lpstr>Policy Response by the BSL</vt:lpstr>
      <vt:lpstr>Policy Response by the BSL (contd.)</vt:lpstr>
      <vt:lpstr>Policy Response by the BSL (contd.)</vt:lpstr>
      <vt:lpstr>Conclusion</vt:lpstr>
      <vt:lpstr>Policy Recommendations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EXCHANGE RATE DEVELOPMENTS IN SUERRA LEONE: RESPONSE OF THE BANK OF SIERRA LEONE</dc:title>
  <dc:creator>Thomas Boima</dc:creator>
  <cp:lastModifiedBy>Thomas Boima</cp:lastModifiedBy>
  <cp:revision>232</cp:revision>
  <cp:lastPrinted>2023-05-08T14:12:35Z</cp:lastPrinted>
  <dcterms:created xsi:type="dcterms:W3CDTF">2023-04-11T14:29:50Z</dcterms:created>
  <dcterms:modified xsi:type="dcterms:W3CDTF">2023-05-09T08:05:06Z</dcterms:modified>
</cp:coreProperties>
</file>